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4" r:id="rId1"/>
  </p:sldMasterIdLst>
  <p:sldIdLst>
    <p:sldId id="257" r:id="rId2"/>
    <p:sldId id="275" r:id="rId3"/>
    <p:sldId id="279" r:id="rId4"/>
    <p:sldId id="272" r:id="rId5"/>
    <p:sldId id="271" r:id="rId6"/>
    <p:sldId id="276" r:id="rId7"/>
    <p:sldId id="259" r:id="rId8"/>
    <p:sldId id="273" r:id="rId9"/>
    <p:sldId id="261" r:id="rId10"/>
    <p:sldId id="274" r:id="rId11"/>
    <p:sldId id="265" r:id="rId12"/>
    <p:sldId id="267" r:id="rId13"/>
    <p:sldId id="282" r:id="rId14"/>
    <p:sldId id="268" r:id="rId15"/>
    <p:sldId id="269" r:id="rId16"/>
    <p:sldId id="270" r:id="rId17"/>
    <p:sldId id="280" r:id="rId18"/>
    <p:sldId id="281" r:id="rId19"/>
    <p:sldId id="263" r:id="rId20"/>
    <p:sldId id="277" r:id="rId21"/>
    <p:sldId id="278" r:id="rId22"/>
    <p:sldId id="26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09"/>
    <p:restoredTop sz="95859"/>
  </p:normalViewPr>
  <p:slideViewPr>
    <p:cSldViewPr snapToGrid="0" snapToObjects="1">
      <p:cViewPr varScale="1">
        <p:scale>
          <a:sx n="89" d="100"/>
          <a:sy n="89" d="100"/>
        </p:scale>
        <p:origin x="54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ABB7EF-DD99-4648-AD3D-E7878D92530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A1DA80D-7F06-0E4B-83C0-CD3AABB01A88}">
      <dgm:prSet/>
      <dgm:spPr/>
      <dgm:t>
        <a:bodyPr/>
        <a:lstStyle/>
        <a:p>
          <a:r>
            <a:rPr lang="en-US" b="1" dirty="0">
              <a:solidFill>
                <a:srgbClr val="002060"/>
              </a:solidFill>
            </a:rPr>
            <a:t>AZURE </a:t>
          </a:r>
          <a:r>
            <a:rPr lang="en-US" b="1" dirty="0" smtClean="0">
              <a:solidFill>
                <a:srgbClr val="002060"/>
              </a:solidFill>
            </a:rPr>
            <a:t>Certifications</a:t>
          </a:r>
          <a:endParaRPr lang="en-IN" dirty="0">
            <a:solidFill>
              <a:srgbClr val="002060"/>
            </a:solidFill>
          </a:endParaRPr>
        </a:p>
      </dgm:t>
    </dgm:pt>
    <dgm:pt modelId="{908B90E2-36CA-CD4E-8468-C4A448E3332E}" type="parTrans" cxnId="{47D7BB16-12B9-694A-A8F9-1963B3FD6338}">
      <dgm:prSet/>
      <dgm:spPr/>
      <dgm:t>
        <a:bodyPr/>
        <a:lstStyle/>
        <a:p>
          <a:endParaRPr lang="en-GB"/>
        </a:p>
      </dgm:t>
    </dgm:pt>
    <dgm:pt modelId="{091E5A2D-8344-B04F-8017-EA984680807A}" type="sibTrans" cxnId="{47D7BB16-12B9-694A-A8F9-1963B3FD6338}">
      <dgm:prSet/>
      <dgm:spPr/>
      <dgm:t>
        <a:bodyPr/>
        <a:lstStyle/>
        <a:p>
          <a:endParaRPr lang="en-GB"/>
        </a:p>
      </dgm:t>
    </dgm:pt>
    <dgm:pt modelId="{597F7B5F-F7BB-954B-A265-21C74F8DDBE3}" type="pres">
      <dgm:prSet presAssocID="{4BABB7EF-DD99-4648-AD3D-E7878D92530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6381860D-01C7-2D49-B3D1-8937E305296D}" type="pres">
      <dgm:prSet presAssocID="{AA1DA80D-7F06-0E4B-83C0-CD3AABB01A88}" presName="parentText" presStyleLbl="node1" presStyleIdx="0" presStyleCnt="1" custLinFactNeighborX="-10573" custLinFactNeighborY="-27456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2F782F64-1DE0-C94C-B446-1F75785F8F35}" type="presOf" srcId="{AA1DA80D-7F06-0E4B-83C0-CD3AABB01A88}" destId="{6381860D-01C7-2D49-B3D1-8937E305296D}" srcOrd="0" destOrd="0" presId="urn:microsoft.com/office/officeart/2005/8/layout/vList2"/>
    <dgm:cxn modelId="{47D7BB16-12B9-694A-A8F9-1963B3FD6338}" srcId="{4BABB7EF-DD99-4648-AD3D-E7878D925307}" destId="{AA1DA80D-7F06-0E4B-83C0-CD3AABB01A88}" srcOrd="0" destOrd="0" parTransId="{908B90E2-36CA-CD4E-8468-C4A448E3332E}" sibTransId="{091E5A2D-8344-B04F-8017-EA984680807A}"/>
    <dgm:cxn modelId="{A0B043B0-F41C-0E4B-9D93-6B843B971B63}" type="presOf" srcId="{4BABB7EF-DD99-4648-AD3D-E7878D925307}" destId="{597F7B5F-F7BB-954B-A265-21C74F8DDBE3}" srcOrd="0" destOrd="0" presId="urn:microsoft.com/office/officeart/2005/8/layout/vList2"/>
    <dgm:cxn modelId="{4C1A8C1B-F1EA-9F45-BAF6-64A9CE178BFE}" type="presParOf" srcId="{597F7B5F-F7BB-954B-A265-21C74F8DDBE3}" destId="{6381860D-01C7-2D49-B3D1-8937E305296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D6FFE9-4764-BD49-8D50-B5837815D4E3}" type="doc">
      <dgm:prSet loTypeId="urn:microsoft.com/office/officeart/2009/3/layout/StepUp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EBA46FE-534C-8340-8E8B-F8185668CDEB}">
      <dgm:prSet phldrT="[Text]" custT="1"/>
      <dgm:spPr/>
      <dgm:t>
        <a:bodyPr/>
        <a:lstStyle/>
        <a:p>
          <a:r>
            <a:rPr lang="en-GB" sz="2000" b="1" dirty="0">
              <a:solidFill>
                <a:srgbClr val="7030A0"/>
              </a:solidFill>
              <a:latin typeface="Comic Sans MS" panose="030F0902030302020204" pitchFamily="66" charset="0"/>
            </a:rPr>
            <a:t>Az-900</a:t>
          </a:r>
        </a:p>
      </dgm:t>
    </dgm:pt>
    <dgm:pt modelId="{ADBFE0B0-64D7-DF47-B400-F4344689B399}" type="parTrans" cxnId="{E2A0716D-4BD3-1C44-ABAF-EA700516127E}">
      <dgm:prSet/>
      <dgm:spPr/>
      <dgm:t>
        <a:bodyPr/>
        <a:lstStyle/>
        <a:p>
          <a:endParaRPr lang="en-GB"/>
        </a:p>
      </dgm:t>
    </dgm:pt>
    <dgm:pt modelId="{61DFC927-8550-0048-A833-5E82F5902EB2}" type="sibTrans" cxnId="{E2A0716D-4BD3-1C44-ABAF-EA700516127E}">
      <dgm:prSet/>
      <dgm:spPr/>
      <dgm:t>
        <a:bodyPr/>
        <a:lstStyle/>
        <a:p>
          <a:endParaRPr lang="en-GB"/>
        </a:p>
      </dgm:t>
    </dgm:pt>
    <dgm:pt modelId="{6101889A-99E7-7440-839D-0D290A95FC9A}">
      <dgm:prSet phldrT="[Text]" custT="1"/>
      <dgm:spPr/>
      <dgm:t>
        <a:bodyPr/>
        <a:lstStyle/>
        <a:p>
          <a:r>
            <a:rPr lang="en-GB" sz="2000" b="1" dirty="0">
              <a:solidFill>
                <a:srgbClr val="7030A0"/>
              </a:solidFill>
              <a:latin typeface="Comic Sans MS" panose="030F0902030302020204" pitchFamily="66" charset="0"/>
            </a:rPr>
            <a:t>Az-104</a:t>
          </a:r>
          <a:endParaRPr lang="en-GB" sz="2000" dirty="0"/>
        </a:p>
      </dgm:t>
    </dgm:pt>
    <dgm:pt modelId="{DEE4CF39-4233-FA4E-9B87-5F779FF4AED3}" type="parTrans" cxnId="{B9A6F8A1-3929-5C40-B4BC-97DFF52B3932}">
      <dgm:prSet/>
      <dgm:spPr/>
      <dgm:t>
        <a:bodyPr/>
        <a:lstStyle/>
        <a:p>
          <a:endParaRPr lang="en-GB"/>
        </a:p>
      </dgm:t>
    </dgm:pt>
    <dgm:pt modelId="{58551730-5B78-6B40-B1BF-30FBB9905D1E}" type="sibTrans" cxnId="{B9A6F8A1-3929-5C40-B4BC-97DFF52B3932}">
      <dgm:prSet/>
      <dgm:spPr/>
      <dgm:t>
        <a:bodyPr/>
        <a:lstStyle/>
        <a:p>
          <a:endParaRPr lang="en-GB"/>
        </a:p>
      </dgm:t>
    </dgm:pt>
    <dgm:pt modelId="{DC478B23-BE3C-CD4E-B676-6CAF9BE8A01C}">
      <dgm:prSet phldrT="[Text]" custT="1"/>
      <dgm:spPr/>
      <dgm:t>
        <a:bodyPr/>
        <a:lstStyle/>
        <a:p>
          <a:r>
            <a:rPr lang="en-GB" sz="2000" b="1" dirty="0">
              <a:solidFill>
                <a:srgbClr val="7030A0"/>
              </a:solidFill>
              <a:latin typeface="Comic Sans MS" panose="030F0902030302020204" pitchFamily="66" charset="0"/>
            </a:rPr>
            <a:t>Az-204</a:t>
          </a:r>
          <a:endParaRPr lang="en-GB" sz="2000" dirty="0"/>
        </a:p>
      </dgm:t>
    </dgm:pt>
    <dgm:pt modelId="{05F4BDA0-30DB-3844-9FFE-E35953DCB036}" type="parTrans" cxnId="{48053F21-7EA4-5A4C-AF9E-7AC921264260}">
      <dgm:prSet/>
      <dgm:spPr/>
      <dgm:t>
        <a:bodyPr/>
        <a:lstStyle/>
        <a:p>
          <a:endParaRPr lang="en-GB"/>
        </a:p>
      </dgm:t>
    </dgm:pt>
    <dgm:pt modelId="{37CDD297-1648-5147-B3C0-249BFC607526}" type="sibTrans" cxnId="{48053F21-7EA4-5A4C-AF9E-7AC921264260}">
      <dgm:prSet/>
      <dgm:spPr/>
      <dgm:t>
        <a:bodyPr/>
        <a:lstStyle/>
        <a:p>
          <a:endParaRPr lang="en-GB"/>
        </a:p>
      </dgm:t>
    </dgm:pt>
    <dgm:pt modelId="{69935C93-0D96-6145-9C89-9C6A37C58D46}">
      <dgm:prSet custT="1"/>
      <dgm:spPr/>
      <dgm:t>
        <a:bodyPr/>
        <a:lstStyle/>
        <a:p>
          <a:r>
            <a:rPr lang="en-GB" sz="2000" b="1" dirty="0">
              <a:solidFill>
                <a:srgbClr val="7030A0"/>
              </a:solidFill>
              <a:latin typeface="Comic Sans MS" panose="030F0902030302020204" pitchFamily="66" charset="0"/>
            </a:rPr>
            <a:t>Az-303/304</a:t>
          </a:r>
        </a:p>
      </dgm:t>
    </dgm:pt>
    <dgm:pt modelId="{638247B6-5CFA-DC47-ADA0-70D4EC59E5B0}" type="parTrans" cxnId="{8211EFD6-9CA0-1E48-B05B-822B51551EB3}">
      <dgm:prSet/>
      <dgm:spPr/>
      <dgm:t>
        <a:bodyPr/>
        <a:lstStyle/>
        <a:p>
          <a:endParaRPr lang="en-GB"/>
        </a:p>
      </dgm:t>
    </dgm:pt>
    <dgm:pt modelId="{38A4C944-A7F5-424F-8D3B-E4E0778AB181}" type="sibTrans" cxnId="{8211EFD6-9CA0-1E48-B05B-822B51551EB3}">
      <dgm:prSet/>
      <dgm:spPr/>
      <dgm:t>
        <a:bodyPr/>
        <a:lstStyle/>
        <a:p>
          <a:endParaRPr lang="en-GB"/>
        </a:p>
      </dgm:t>
    </dgm:pt>
    <dgm:pt modelId="{B1CFD274-F15F-AC4F-96CD-D9B2D32B0703}">
      <dgm:prSet custT="1"/>
      <dgm:spPr/>
      <dgm:t>
        <a:bodyPr/>
        <a:lstStyle/>
        <a:p>
          <a:r>
            <a:rPr lang="en-GB" sz="2000" b="1" dirty="0">
              <a:solidFill>
                <a:srgbClr val="7030A0"/>
              </a:solidFill>
              <a:latin typeface="Comic Sans MS" panose="030F0902030302020204" pitchFamily="66" charset="0"/>
            </a:rPr>
            <a:t>Az-400</a:t>
          </a:r>
        </a:p>
      </dgm:t>
    </dgm:pt>
    <dgm:pt modelId="{A0848ACB-A5F4-8E48-A4A6-4DCF500553FF}" type="parTrans" cxnId="{B6DA0465-2EBF-7646-99D9-9CFEF5CA1343}">
      <dgm:prSet/>
      <dgm:spPr/>
      <dgm:t>
        <a:bodyPr/>
        <a:lstStyle/>
        <a:p>
          <a:endParaRPr lang="en-GB"/>
        </a:p>
      </dgm:t>
    </dgm:pt>
    <dgm:pt modelId="{53E3BA09-8B25-BD4C-9E44-DA6FD09826B8}" type="sibTrans" cxnId="{B6DA0465-2EBF-7646-99D9-9CFEF5CA1343}">
      <dgm:prSet/>
      <dgm:spPr/>
      <dgm:t>
        <a:bodyPr/>
        <a:lstStyle/>
        <a:p>
          <a:endParaRPr lang="en-GB"/>
        </a:p>
      </dgm:t>
    </dgm:pt>
    <dgm:pt modelId="{709FE1BE-0D02-D843-B319-2A6AD87F4F8A}" type="pres">
      <dgm:prSet presAssocID="{64D6FFE9-4764-BD49-8D50-B5837815D4E3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IN"/>
        </a:p>
      </dgm:t>
    </dgm:pt>
    <dgm:pt modelId="{E64BCC00-0D3C-0D4B-AEC7-77F8DB5300CA}" type="pres">
      <dgm:prSet presAssocID="{FEBA46FE-534C-8340-8E8B-F8185668CDEB}" presName="composite" presStyleCnt="0"/>
      <dgm:spPr/>
    </dgm:pt>
    <dgm:pt modelId="{AC0FA0D5-A857-E047-8593-2745DDC28264}" type="pres">
      <dgm:prSet presAssocID="{FEBA46FE-534C-8340-8E8B-F8185668CDEB}" presName="LShape" presStyleLbl="alignNode1" presStyleIdx="0" presStyleCnt="9"/>
      <dgm:spPr/>
    </dgm:pt>
    <dgm:pt modelId="{FE5697E3-C8DB-7D4B-A363-5713440CAB9B}" type="pres">
      <dgm:prSet presAssocID="{FEBA46FE-534C-8340-8E8B-F8185668CDEB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6D1EEA2-FA23-9941-BC03-4B61B73C8632}" type="pres">
      <dgm:prSet presAssocID="{FEBA46FE-534C-8340-8E8B-F8185668CDEB}" presName="Triangle" presStyleLbl="alignNode1" presStyleIdx="1" presStyleCnt="9"/>
      <dgm:spPr/>
    </dgm:pt>
    <dgm:pt modelId="{F47F4127-B41D-CE4D-A2F9-26FF0AD6CFA7}" type="pres">
      <dgm:prSet presAssocID="{61DFC927-8550-0048-A833-5E82F5902EB2}" presName="sibTrans" presStyleCnt="0"/>
      <dgm:spPr/>
    </dgm:pt>
    <dgm:pt modelId="{11250A36-5B00-A043-A0D4-B31750A9B9FC}" type="pres">
      <dgm:prSet presAssocID="{61DFC927-8550-0048-A833-5E82F5902EB2}" presName="space" presStyleCnt="0"/>
      <dgm:spPr/>
    </dgm:pt>
    <dgm:pt modelId="{7B2EE2D4-D5F9-F34A-8AB1-4495A604E8DD}" type="pres">
      <dgm:prSet presAssocID="{6101889A-99E7-7440-839D-0D290A95FC9A}" presName="composite" presStyleCnt="0"/>
      <dgm:spPr/>
    </dgm:pt>
    <dgm:pt modelId="{C5F147E5-2B36-0D49-AD37-4822C2FC3CBE}" type="pres">
      <dgm:prSet presAssocID="{6101889A-99E7-7440-839D-0D290A95FC9A}" presName="LShape" presStyleLbl="alignNode1" presStyleIdx="2" presStyleCnt="9"/>
      <dgm:spPr/>
    </dgm:pt>
    <dgm:pt modelId="{B44D725A-089E-3D4E-A62E-9DDCA72DA68D}" type="pres">
      <dgm:prSet presAssocID="{6101889A-99E7-7440-839D-0D290A95FC9A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A47040E-E35E-1248-BDB0-B19EBC741BD2}" type="pres">
      <dgm:prSet presAssocID="{6101889A-99E7-7440-839D-0D290A95FC9A}" presName="Triangle" presStyleLbl="alignNode1" presStyleIdx="3" presStyleCnt="9"/>
      <dgm:spPr/>
    </dgm:pt>
    <dgm:pt modelId="{6591292D-714F-AA48-8142-B2D28C2F84DD}" type="pres">
      <dgm:prSet presAssocID="{58551730-5B78-6B40-B1BF-30FBB9905D1E}" presName="sibTrans" presStyleCnt="0"/>
      <dgm:spPr/>
    </dgm:pt>
    <dgm:pt modelId="{DD6473AE-3325-EA45-B1DE-A98AA1E8FF56}" type="pres">
      <dgm:prSet presAssocID="{58551730-5B78-6B40-B1BF-30FBB9905D1E}" presName="space" presStyleCnt="0"/>
      <dgm:spPr/>
    </dgm:pt>
    <dgm:pt modelId="{9570AE9D-5C71-0C49-A87F-5670297A3CC5}" type="pres">
      <dgm:prSet presAssocID="{DC478B23-BE3C-CD4E-B676-6CAF9BE8A01C}" presName="composite" presStyleCnt="0"/>
      <dgm:spPr/>
    </dgm:pt>
    <dgm:pt modelId="{F0F548D6-6CA3-EE4F-918E-250A8C2AE8D9}" type="pres">
      <dgm:prSet presAssocID="{DC478B23-BE3C-CD4E-B676-6CAF9BE8A01C}" presName="LShape" presStyleLbl="alignNode1" presStyleIdx="4" presStyleCnt="9"/>
      <dgm:spPr/>
    </dgm:pt>
    <dgm:pt modelId="{1DF43E02-84A1-CF48-9124-51652144B1FB}" type="pres">
      <dgm:prSet presAssocID="{DC478B23-BE3C-CD4E-B676-6CAF9BE8A01C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F62594C-C71B-0940-8017-24E2C9672BCE}" type="pres">
      <dgm:prSet presAssocID="{DC478B23-BE3C-CD4E-B676-6CAF9BE8A01C}" presName="Triangle" presStyleLbl="alignNode1" presStyleIdx="5" presStyleCnt="9"/>
      <dgm:spPr/>
    </dgm:pt>
    <dgm:pt modelId="{0FB0B513-95EE-B04F-A3A7-DB7A44F0A4E7}" type="pres">
      <dgm:prSet presAssocID="{37CDD297-1648-5147-B3C0-249BFC607526}" presName="sibTrans" presStyleCnt="0"/>
      <dgm:spPr/>
    </dgm:pt>
    <dgm:pt modelId="{483954EF-7E1D-5B48-886F-DAE35E73DEE0}" type="pres">
      <dgm:prSet presAssocID="{37CDD297-1648-5147-B3C0-249BFC607526}" presName="space" presStyleCnt="0"/>
      <dgm:spPr/>
    </dgm:pt>
    <dgm:pt modelId="{1464C3C4-9E6C-9048-84B9-1D71E9D36B41}" type="pres">
      <dgm:prSet presAssocID="{69935C93-0D96-6145-9C89-9C6A37C58D46}" presName="composite" presStyleCnt="0"/>
      <dgm:spPr/>
    </dgm:pt>
    <dgm:pt modelId="{58A9BDA5-3E93-844B-A44E-A0682CC58657}" type="pres">
      <dgm:prSet presAssocID="{69935C93-0D96-6145-9C89-9C6A37C58D46}" presName="LShape" presStyleLbl="alignNode1" presStyleIdx="6" presStyleCnt="9"/>
      <dgm:spPr/>
    </dgm:pt>
    <dgm:pt modelId="{8D3EDFA4-4ACA-5E40-9E3A-FE7C60F620F4}" type="pres">
      <dgm:prSet presAssocID="{69935C93-0D96-6145-9C89-9C6A37C58D46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F3C3CFB-376C-7743-95FB-53852796260F}" type="pres">
      <dgm:prSet presAssocID="{69935C93-0D96-6145-9C89-9C6A37C58D46}" presName="Triangle" presStyleLbl="alignNode1" presStyleIdx="7" presStyleCnt="9"/>
      <dgm:spPr/>
    </dgm:pt>
    <dgm:pt modelId="{A1CEF6FD-81C0-774E-B421-B2131A121392}" type="pres">
      <dgm:prSet presAssocID="{38A4C944-A7F5-424F-8D3B-E4E0778AB181}" presName="sibTrans" presStyleCnt="0"/>
      <dgm:spPr/>
    </dgm:pt>
    <dgm:pt modelId="{6A8A750A-449C-C94F-A8C9-06023E99D9E5}" type="pres">
      <dgm:prSet presAssocID="{38A4C944-A7F5-424F-8D3B-E4E0778AB181}" presName="space" presStyleCnt="0"/>
      <dgm:spPr/>
    </dgm:pt>
    <dgm:pt modelId="{680C3F68-33FF-4A45-9C6F-EEF9A000B512}" type="pres">
      <dgm:prSet presAssocID="{B1CFD274-F15F-AC4F-96CD-D9B2D32B0703}" presName="composite" presStyleCnt="0"/>
      <dgm:spPr/>
    </dgm:pt>
    <dgm:pt modelId="{BAD793C4-72A2-2549-9C04-B44786077193}" type="pres">
      <dgm:prSet presAssocID="{B1CFD274-F15F-AC4F-96CD-D9B2D32B0703}" presName="LShape" presStyleLbl="alignNode1" presStyleIdx="8" presStyleCnt="9"/>
      <dgm:spPr/>
    </dgm:pt>
    <dgm:pt modelId="{E002E2BC-CFC2-0A42-AE66-BA9E03750A8C}" type="pres">
      <dgm:prSet presAssocID="{B1CFD274-F15F-AC4F-96CD-D9B2D32B0703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E2A0716D-4BD3-1C44-ABAF-EA700516127E}" srcId="{64D6FFE9-4764-BD49-8D50-B5837815D4E3}" destId="{FEBA46FE-534C-8340-8E8B-F8185668CDEB}" srcOrd="0" destOrd="0" parTransId="{ADBFE0B0-64D7-DF47-B400-F4344689B399}" sibTransId="{61DFC927-8550-0048-A833-5E82F5902EB2}"/>
    <dgm:cxn modelId="{B9A6F8A1-3929-5C40-B4BC-97DFF52B3932}" srcId="{64D6FFE9-4764-BD49-8D50-B5837815D4E3}" destId="{6101889A-99E7-7440-839D-0D290A95FC9A}" srcOrd="1" destOrd="0" parTransId="{DEE4CF39-4233-FA4E-9B87-5F779FF4AED3}" sibTransId="{58551730-5B78-6B40-B1BF-30FBB9905D1E}"/>
    <dgm:cxn modelId="{8211EFD6-9CA0-1E48-B05B-822B51551EB3}" srcId="{64D6FFE9-4764-BD49-8D50-B5837815D4E3}" destId="{69935C93-0D96-6145-9C89-9C6A37C58D46}" srcOrd="3" destOrd="0" parTransId="{638247B6-5CFA-DC47-ADA0-70D4EC59E5B0}" sibTransId="{38A4C944-A7F5-424F-8D3B-E4E0778AB181}"/>
    <dgm:cxn modelId="{74AE70A7-10F8-F24A-8E2F-BCCF2C37ACA6}" type="presOf" srcId="{6101889A-99E7-7440-839D-0D290A95FC9A}" destId="{B44D725A-089E-3D4E-A62E-9DDCA72DA68D}" srcOrd="0" destOrd="0" presId="urn:microsoft.com/office/officeart/2009/3/layout/StepUpProcess"/>
    <dgm:cxn modelId="{F9BEBCF7-65D6-D64F-9652-D3F5CFC844B2}" type="presOf" srcId="{DC478B23-BE3C-CD4E-B676-6CAF9BE8A01C}" destId="{1DF43E02-84A1-CF48-9124-51652144B1FB}" srcOrd="0" destOrd="0" presId="urn:microsoft.com/office/officeart/2009/3/layout/StepUpProcess"/>
    <dgm:cxn modelId="{CD621818-97C2-9346-88DB-C90CF133F793}" type="presOf" srcId="{B1CFD274-F15F-AC4F-96CD-D9B2D32B0703}" destId="{E002E2BC-CFC2-0A42-AE66-BA9E03750A8C}" srcOrd="0" destOrd="0" presId="urn:microsoft.com/office/officeart/2009/3/layout/StepUpProcess"/>
    <dgm:cxn modelId="{B6DA0465-2EBF-7646-99D9-9CFEF5CA1343}" srcId="{64D6FFE9-4764-BD49-8D50-B5837815D4E3}" destId="{B1CFD274-F15F-AC4F-96CD-D9B2D32B0703}" srcOrd="4" destOrd="0" parTransId="{A0848ACB-A5F4-8E48-A4A6-4DCF500553FF}" sibTransId="{53E3BA09-8B25-BD4C-9E44-DA6FD09826B8}"/>
    <dgm:cxn modelId="{437FF4F6-759B-C74D-A0D2-4E4FEF90101E}" type="presOf" srcId="{FEBA46FE-534C-8340-8E8B-F8185668CDEB}" destId="{FE5697E3-C8DB-7D4B-A363-5713440CAB9B}" srcOrd="0" destOrd="0" presId="urn:microsoft.com/office/officeart/2009/3/layout/StepUpProcess"/>
    <dgm:cxn modelId="{48053F21-7EA4-5A4C-AF9E-7AC921264260}" srcId="{64D6FFE9-4764-BD49-8D50-B5837815D4E3}" destId="{DC478B23-BE3C-CD4E-B676-6CAF9BE8A01C}" srcOrd="2" destOrd="0" parTransId="{05F4BDA0-30DB-3844-9FFE-E35953DCB036}" sibTransId="{37CDD297-1648-5147-B3C0-249BFC607526}"/>
    <dgm:cxn modelId="{186B8AA5-0E58-C645-A726-CAFAA530FDCF}" type="presOf" srcId="{69935C93-0D96-6145-9C89-9C6A37C58D46}" destId="{8D3EDFA4-4ACA-5E40-9E3A-FE7C60F620F4}" srcOrd="0" destOrd="0" presId="urn:microsoft.com/office/officeart/2009/3/layout/StepUpProcess"/>
    <dgm:cxn modelId="{1D8A153F-E5EB-F247-A0B9-992E85EDD26A}" type="presOf" srcId="{64D6FFE9-4764-BD49-8D50-B5837815D4E3}" destId="{709FE1BE-0D02-D843-B319-2A6AD87F4F8A}" srcOrd="0" destOrd="0" presId="urn:microsoft.com/office/officeart/2009/3/layout/StepUpProcess"/>
    <dgm:cxn modelId="{F1D8E7EC-228A-1948-A734-4BFC328B0C91}" type="presParOf" srcId="{709FE1BE-0D02-D843-B319-2A6AD87F4F8A}" destId="{E64BCC00-0D3C-0D4B-AEC7-77F8DB5300CA}" srcOrd="0" destOrd="0" presId="urn:microsoft.com/office/officeart/2009/3/layout/StepUpProcess"/>
    <dgm:cxn modelId="{C93F6879-07FC-0E4F-B8EB-AA104C1938C2}" type="presParOf" srcId="{E64BCC00-0D3C-0D4B-AEC7-77F8DB5300CA}" destId="{AC0FA0D5-A857-E047-8593-2745DDC28264}" srcOrd="0" destOrd="0" presId="urn:microsoft.com/office/officeart/2009/3/layout/StepUpProcess"/>
    <dgm:cxn modelId="{E37A1D94-AC70-294D-B102-399282F29027}" type="presParOf" srcId="{E64BCC00-0D3C-0D4B-AEC7-77F8DB5300CA}" destId="{FE5697E3-C8DB-7D4B-A363-5713440CAB9B}" srcOrd="1" destOrd="0" presId="urn:microsoft.com/office/officeart/2009/3/layout/StepUpProcess"/>
    <dgm:cxn modelId="{240E6763-24B8-4C4F-82EB-505DF82C5164}" type="presParOf" srcId="{E64BCC00-0D3C-0D4B-AEC7-77F8DB5300CA}" destId="{66D1EEA2-FA23-9941-BC03-4B61B73C8632}" srcOrd="2" destOrd="0" presId="urn:microsoft.com/office/officeart/2009/3/layout/StepUpProcess"/>
    <dgm:cxn modelId="{587E5505-2BCC-9349-B2BF-B116891D3FBA}" type="presParOf" srcId="{709FE1BE-0D02-D843-B319-2A6AD87F4F8A}" destId="{F47F4127-B41D-CE4D-A2F9-26FF0AD6CFA7}" srcOrd="1" destOrd="0" presId="urn:microsoft.com/office/officeart/2009/3/layout/StepUpProcess"/>
    <dgm:cxn modelId="{6F88FEC8-3ECC-1247-BF27-21519C4864C7}" type="presParOf" srcId="{F47F4127-B41D-CE4D-A2F9-26FF0AD6CFA7}" destId="{11250A36-5B00-A043-A0D4-B31750A9B9FC}" srcOrd="0" destOrd="0" presId="urn:microsoft.com/office/officeart/2009/3/layout/StepUpProcess"/>
    <dgm:cxn modelId="{97BC36D4-D0D8-5A49-9AE5-B7137DF7DFF5}" type="presParOf" srcId="{709FE1BE-0D02-D843-B319-2A6AD87F4F8A}" destId="{7B2EE2D4-D5F9-F34A-8AB1-4495A604E8DD}" srcOrd="2" destOrd="0" presId="urn:microsoft.com/office/officeart/2009/3/layout/StepUpProcess"/>
    <dgm:cxn modelId="{1433D2B8-1E1E-BC43-9E9C-731E93ED7C45}" type="presParOf" srcId="{7B2EE2D4-D5F9-F34A-8AB1-4495A604E8DD}" destId="{C5F147E5-2B36-0D49-AD37-4822C2FC3CBE}" srcOrd="0" destOrd="0" presId="urn:microsoft.com/office/officeart/2009/3/layout/StepUpProcess"/>
    <dgm:cxn modelId="{1F4CD224-26CE-AC4B-9756-D2BF5BB4C6C1}" type="presParOf" srcId="{7B2EE2D4-D5F9-F34A-8AB1-4495A604E8DD}" destId="{B44D725A-089E-3D4E-A62E-9DDCA72DA68D}" srcOrd="1" destOrd="0" presId="urn:microsoft.com/office/officeart/2009/3/layout/StepUpProcess"/>
    <dgm:cxn modelId="{F5961A09-9F48-BF43-BB61-8C31885B152E}" type="presParOf" srcId="{7B2EE2D4-D5F9-F34A-8AB1-4495A604E8DD}" destId="{6A47040E-E35E-1248-BDB0-B19EBC741BD2}" srcOrd="2" destOrd="0" presId="urn:microsoft.com/office/officeart/2009/3/layout/StepUpProcess"/>
    <dgm:cxn modelId="{084570AA-DF4B-794B-80DE-7F8D93FA615D}" type="presParOf" srcId="{709FE1BE-0D02-D843-B319-2A6AD87F4F8A}" destId="{6591292D-714F-AA48-8142-B2D28C2F84DD}" srcOrd="3" destOrd="0" presId="urn:microsoft.com/office/officeart/2009/3/layout/StepUpProcess"/>
    <dgm:cxn modelId="{4E4FBD9B-FF5C-F24E-96A0-453F62FC156B}" type="presParOf" srcId="{6591292D-714F-AA48-8142-B2D28C2F84DD}" destId="{DD6473AE-3325-EA45-B1DE-A98AA1E8FF56}" srcOrd="0" destOrd="0" presId="urn:microsoft.com/office/officeart/2009/3/layout/StepUpProcess"/>
    <dgm:cxn modelId="{435C5723-ADA4-9A4A-A5E8-B8F44C0C9BB8}" type="presParOf" srcId="{709FE1BE-0D02-D843-B319-2A6AD87F4F8A}" destId="{9570AE9D-5C71-0C49-A87F-5670297A3CC5}" srcOrd="4" destOrd="0" presId="urn:microsoft.com/office/officeart/2009/3/layout/StepUpProcess"/>
    <dgm:cxn modelId="{472656B8-F4D3-2B49-91A4-D6E30EB2A25B}" type="presParOf" srcId="{9570AE9D-5C71-0C49-A87F-5670297A3CC5}" destId="{F0F548D6-6CA3-EE4F-918E-250A8C2AE8D9}" srcOrd="0" destOrd="0" presId="urn:microsoft.com/office/officeart/2009/3/layout/StepUpProcess"/>
    <dgm:cxn modelId="{A05FFB33-8E3C-054D-8E7B-5F9E2AE05F7F}" type="presParOf" srcId="{9570AE9D-5C71-0C49-A87F-5670297A3CC5}" destId="{1DF43E02-84A1-CF48-9124-51652144B1FB}" srcOrd="1" destOrd="0" presId="urn:microsoft.com/office/officeart/2009/3/layout/StepUpProcess"/>
    <dgm:cxn modelId="{D370C35F-9A56-BE44-97A5-642EA9066640}" type="presParOf" srcId="{9570AE9D-5C71-0C49-A87F-5670297A3CC5}" destId="{0F62594C-C71B-0940-8017-24E2C9672BCE}" srcOrd="2" destOrd="0" presId="urn:microsoft.com/office/officeart/2009/3/layout/StepUpProcess"/>
    <dgm:cxn modelId="{5C46729F-0784-0A4D-AAE5-C06971428EE0}" type="presParOf" srcId="{709FE1BE-0D02-D843-B319-2A6AD87F4F8A}" destId="{0FB0B513-95EE-B04F-A3A7-DB7A44F0A4E7}" srcOrd="5" destOrd="0" presId="urn:microsoft.com/office/officeart/2009/3/layout/StepUpProcess"/>
    <dgm:cxn modelId="{5C6805F0-9A05-EC4A-9E08-DEEFBF1233A4}" type="presParOf" srcId="{0FB0B513-95EE-B04F-A3A7-DB7A44F0A4E7}" destId="{483954EF-7E1D-5B48-886F-DAE35E73DEE0}" srcOrd="0" destOrd="0" presId="urn:microsoft.com/office/officeart/2009/3/layout/StepUpProcess"/>
    <dgm:cxn modelId="{51DFBC6F-BE41-D14C-BCE8-FFB4B67FB433}" type="presParOf" srcId="{709FE1BE-0D02-D843-B319-2A6AD87F4F8A}" destId="{1464C3C4-9E6C-9048-84B9-1D71E9D36B41}" srcOrd="6" destOrd="0" presId="urn:microsoft.com/office/officeart/2009/3/layout/StepUpProcess"/>
    <dgm:cxn modelId="{AB556C64-E051-BB44-95FD-EEAE5B965E46}" type="presParOf" srcId="{1464C3C4-9E6C-9048-84B9-1D71E9D36B41}" destId="{58A9BDA5-3E93-844B-A44E-A0682CC58657}" srcOrd="0" destOrd="0" presId="urn:microsoft.com/office/officeart/2009/3/layout/StepUpProcess"/>
    <dgm:cxn modelId="{F47FE7BF-2F02-9341-A1FD-236DFE6B1416}" type="presParOf" srcId="{1464C3C4-9E6C-9048-84B9-1D71E9D36B41}" destId="{8D3EDFA4-4ACA-5E40-9E3A-FE7C60F620F4}" srcOrd="1" destOrd="0" presId="urn:microsoft.com/office/officeart/2009/3/layout/StepUpProcess"/>
    <dgm:cxn modelId="{80B1E80D-F3A6-A440-9AAA-1996E4417FB9}" type="presParOf" srcId="{1464C3C4-9E6C-9048-84B9-1D71E9D36B41}" destId="{EF3C3CFB-376C-7743-95FB-53852796260F}" srcOrd="2" destOrd="0" presId="urn:microsoft.com/office/officeart/2009/3/layout/StepUpProcess"/>
    <dgm:cxn modelId="{B233D497-52D3-B644-98C5-AD061D7D16ED}" type="presParOf" srcId="{709FE1BE-0D02-D843-B319-2A6AD87F4F8A}" destId="{A1CEF6FD-81C0-774E-B421-B2131A121392}" srcOrd="7" destOrd="0" presId="urn:microsoft.com/office/officeart/2009/3/layout/StepUpProcess"/>
    <dgm:cxn modelId="{2F802F6F-29DA-DE48-B974-4D93F4FDAECB}" type="presParOf" srcId="{A1CEF6FD-81C0-774E-B421-B2131A121392}" destId="{6A8A750A-449C-C94F-A8C9-06023E99D9E5}" srcOrd="0" destOrd="0" presId="urn:microsoft.com/office/officeart/2009/3/layout/StepUpProcess"/>
    <dgm:cxn modelId="{A3FD35E2-7F80-104D-9963-09BA4EAB4DCA}" type="presParOf" srcId="{709FE1BE-0D02-D843-B319-2A6AD87F4F8A}" destId="{680C3F68-33FF-4A45-9C6F-EEF9A000B512}" srcOrd="8" destOrd="0" presId="urn:microsoft.com/office/officeart/2009/3/layout/StepUpProcess"/>
    <dgm:cxn modelId="{DC22F5AD-A144-1E4A-9774-3853304F7C6C}" type="presParOf" srcId="{680C3F68-33FF-4A45-9C6F-EEF9A000B512}" destId="{BAD793C4-72A2-2549-9C04-B44786077193}" srcOrd="0" destOrd="0" presId="urn:microsoft.com/office/officeart/2009/3/layout/StepUpProcess"/>
    <dgm:cxn modelId="{D902C258-4D30-FF4D-A23A-99EA7B8AE5C7}" type="presParOf" srcId="{680C3F68-33FF-4A45-9C6F-EEF9A000B512}" destId="{E002E2BC-CFC2-0A42-AE66-BA9E03750A8C}" srcOrd="1" destOrd="0" presId="urn:microsoft.com/office/officeart/2009/3/layout/StepUpProcess"/>
  </dgm:cxnLst>
  <dgm:bg>
    <a:blipFill>
      <a:blip xmlns:r="http://schemas.openxmlformats.org/officeDocument/2006/relationships" r:embed="rId1"/>
      <a:tile tx="0" ty="0" sx="100000" sy="100000" flip="none" algn="tl"/>
    </a:blipFill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81860D-01C7-2D49-B3D1-8937E305296D}">
      <dsp:nvSpPr>
        <dsp:cNvPr id="0" name=""/>
        <dsp:cNvSpPr/>
      </dsp:nvSpPr>
      <dsp:spPr>
        <a:xfrm>
          <a:off x="0" y="0"/>
          <a:ext cx="3637343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>
              <a:solidFill>
                <a:srgbClr val="002060"/>
              </a:solidFill>
            </a:rPr>
            <a:t>AZURE </a:t>
          </a:r>
          <a:r>
            <a:rPr lang="en-US" sz="1800" b="1" kern="1200" dirty="0" smtClean="0">
              <a:solidFill>
                <a:srgbClr val="002060"/>
              </a:solidFill>
            </a:rPr>
            <a:t>Certifications</a:t>
          </a:r>
          <a:endParaRPr lang="en-IN" sz="1800" kern="1200" dirty="0">
            <a:solidFill>
              <a:srgbClr val="002060"/>
            </a:solidFill>
          </a:endParaRPr>
        </a:p>
      </dsp:txBody>
      <dsp:txXfrm>
        <a:off x="21075" y="21075"/>
        <a:ext cx="3595193" cy="3895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0FA0D5-A857-E047-8593-2745DDC28264}">
      <dsp:nvSpPr>
        <dsp:cNvPr id="0" name=""/>
        <dsp:cNvSpPr/>
      </dsp:nvSpPr>
      <dsp:spPr>
        <a:xfrm rot="5400000">
          <a:off x="211521" y="1592216"/>
          <a:ext cx="627167" cy="1043592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5697E3-C8DB-7D4B-A363-5713440CAB9B}">
      <dsp:nvSpPr>
        <dsp:cNvPr id="0" name=""/>
        <dsp:cNvSpPr/>
      </dsp:nvSpPr>
      <dsp:spPr>
        <a:xfrm>
          <a:off x="106831" y="1904026"/>
          <a:ext cx="942161" cy="82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1" kern="1200" dirty="0">
              <a:solidFill>
                <a:srgbClr val="7030A0"/>
              </a:solidFill>
              <a:latin typeface="Comic Sans MS" panose="030F0902030302020204" pitchFamily="66" charset="0"/>
            </a:rPr>
            <a:t>Az-900</a:t>
          </a:r>
        </a:p>
      </dsp:txBody>
      <dsp:txXfrm>
        <a:off x="106831" y="1904026"/>
        <a:ext cx="942161" cy="825859"/>
      </dsp:txXfrm>
    </dsp:sp>
    <dsp:sp modelId="{66D1EEA2-FA23-9941-BC03-4B61B73C8632}">
      <dsp:nvSpPr>
        <dsp:cNvPr id="0" name=""/>
        <dsp:cNvSpPr/>
      </dsp:nvSpPr>
      <dsp:spPr>
        <a:xfrm>
          <a:off x="871226" y="1515386"/>
          <a:ext cx="177766" cy="17776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F147E5-2B36-0D49-AD37-4822C2FC3CBE}">
      <dsp:nvSpPr>
        <dsp:cNvPr id="0" name=""/>
        <dsp:cNvSpPr/>
      </dsp:nvSpPr>
      <dsp:spPr>
        <a:xfrm rot="5400000">
          <a:off x="1364911" y="1306809"/>
          <a:ext cx="627167" cy="1043592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4D725A-089E-3D4E-A62E-9DDCA72DA68D}">
      <dsp:nvSpPr>
        <dsp:cNvPr id="0" name=""/>
        <dsp:cNvSpPr/>
      </dsp:nvSpPr>
      <dsp:spPr>
        <a:xfrm>
          <a:off x="1260221" y="1618618"/>
          <a:ext cx="942161" cy="82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1" kern="1200" dirty="0">
              <a:solidFill>
                <a:srgbClr val="7030A0"/>
              </a:solidFill>
              <a:latin typeface="Comic Sans MS" panose="030F0902030302020204" pitchFamily="66" charset="0"/>
            </a:rPr>
            <a:t>Az-104</a:t>
          </a:r>
          <a:endParaRPr lang="en-GB" sz="2000" kern="1200" dirty="0"/>
        </a:p>
      </dsp:txBody>
      <dsp:txXfrm>
        <a:off x="1260221" y="1618618"/>
        <a:ext cx="942161" cy="825859"/>
      </dsp:txXfrm>
    </dsp:sp>
    <dsp:sp modelId="{6A47040E-E35E-1248-BDB0-B19EBC741BD2}">
      <dsp:nvSpPr>
        <dsp:cNvPr id="0" name=""/>
        <dsp:cNvSpPr/>
      </dsp:nvSpPr>
      <dsp:spPr>
        <a:xfrm>
          <a:off x="2024616" y="1229979"/>
          <a:ext cx="177766" cy="17776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F548D6-6CA3-EE4F-918E-250A8C2AE8D9}">
      <dsp:nvSpPr>
        <dsp:cNvPr id="0" name=""/>
        <dsp:cNvSpPr/>
      </dsp:nvSpPr>
      <dsp:spPr>
        <a:xfrm rot="5400000">
          <a:off x="2518300" y="1021402"/>
          <a:ext cx="627167" cy="1043592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F43E02-84A1-CF48-9124-51652144B1FB}">
      <dsp:nvSpPr>
        <dsp:cNvPr id="0" name=""/>
        <dsp:cNvSpPr/>
      </dsp:nvSpPr>
      <dsp:spPr>
        <a:xfrm>
          <a:off x="2413611" y="1333211"/>
          <a:ext cx="942161" cy="82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1" kern="1200" dirty="0">
              <a:solidFill>
                <a:srgbClr val="7030A0"/>
              </a:solidFill>
              <a:latin typeface="Comic Sans MS" panose="030F0902030302020204" pitchFamily="66" charset="0"/>
            </a:rPr>
            <a:t>Az-204</a:t>
          </a:r>
          <a:endParaRPr lang="en-GB" sz="2000" kern="1200" dirty="0"/>
        </a:p>
      </dsp:txBody>
      <dsp:txXfrm>
        <a:off x="2413611" y="1333211"/>
        <a:ext cx="942161" cy="825859"/>
      </dsp:txXfrm>
    </dsp:sp>
    <dsp:sp modelId="{0F62594C-C71B-0940-8017-24E2C9672BCE}">
      <dsp:nvSpPr>
        <dsp:cNvPr id="0" name=""/>
        <dsp:cNvSpPr/>
      </dsp:nvSpPr>
      <dsp:spPr>
        <a:xfrm>
          <a:off x="3178006" y="944571"/>
          <a:ext cx="177766" cy="17776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A9BDA5-3E93-844B-A44E-A0682CC58657}">
      <dsp:nvSpPr>
        <dsp:cNvPr id="0" name=""/>
        <dsp:cNvSpPr/>
      </dsp:nvSpPr>
      <dsp:spPr>
        <a:xfrm rot="5400000">
          <a:off x="3671690" y="735994"/>
          <a:ext cx="627167" cy="1043592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3EDFA4-4ACA-5E40-9E3A-FE7C60F620F4}">
      <dsp:nvSpPr>
        <dsp:cNvPr id="0" name=""/>
        <dsp:cNvSpPr/>
      </dsp:nvSpPr>
      <dsp:spPr>
        <a:xfrm>
          <a:off x="3567000" y="1047804"/>
          <a:ext cx="942161" cy="82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1" kern="1200" dirty="0">
              <a:solidFill>
                <a:srgbClr val="7030A0"/>
              </a:solidFill>
              <a:latin typeface="Comic Sans MS" panose="030F0902030302020204" pitchFamily="66" charset="0"/>
            </a:rPr>
            <a:t>Az-303/304</a:t>
          </a:r>
        </a:p>
      </dsp:txBody>
      <dsp:txXfrm>
        <a:off x="3567000" y="1047804"/>
        <a:ext cx="942161" cy="825859"/>
      </dsp:txXfrm>
    </dsp:sp>
    <dsp:sp modelId="{EF3C3CFB-376C-7743-95FB-53852796260F}">
      <dsp:nvSpPr>
        <dsp:cNvPr id="0" name=""/>
        <dsp:cNvSpPr/>
      </dsp:nvSpPr>
      <dsp:spPr>
        <a:xfrm>
          <a:off x="4331396" y="659164"/>
          <a:ext cx="177766" cy="17776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D793C4-72A2-2549-9C04-B44786077193}">
      <dsp:nvSpPr>
        <dsp:cNvPr id="0" name=""/>
        <dsp:cNvSpPr/>
      </dsp:nvSpPr>
      <dsp:spPr>
        <a:xfrm rot="5400000">
          <a:off x="4825080" y="450587"/>
          <a:ext cx="627167" cy="1043592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02E2BC-CFC2-0A42-AE66-BA9E03750A8C}">
      <dsp:nvSpPr>
        <dsp:cNvPr id="0" name=""/>
        <dsp:cNvSpPr/>
      </dsp:nvSpPr>
      <dsp:spPr>
        <a:xfrm>
          <a:off x="4720390" y="762396"/>
          <a:ext cx="942161" cy="82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1" kern="1200" dirty="0">
              <a:solidFill>
                <a:srgbClr val="7030A0"/>
              </a:solidFill>
              <a:latin typeface="Comic Sans MS" panose="030F0902030302020204" pitchFamily="66" charset="0"/>
            </a:rPr>
            <a:t>Az-400</a:t>
          </a:r>
        </a:p>
      </dsp:txBody>
      <dsp:txXfrm>
        <a:off x="4720390" y="762396"/>
        <a:ext cx="942161" cy="8258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4/7/2022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373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4/7/2022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275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4/7/2022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338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4/7/2022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07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4/7/2022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005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4/7/2022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954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4/7/2022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091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4/7/2022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32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4/7/2022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094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6E86A4C-8E40-4F87-A4F0-01A0687C5742}" type="datetimeFigureOut">
              <a:rPr lang="en-US" smtClean="0"/>
              <a:t>4/7/2022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052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4/7/2022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803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4/7/2022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201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naukri.com/microsoft-azure-jobs?experience=0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charts.com/overview" TargetMode="External"/><Relationship Id="rId2" Type="http://schemas.openxmlformats.org/officeDocument/2006/relationships/hyperlink" Target="https://techsuttaba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azure/?product=popular" TargetMode="External"/><Relationship Id="rId5" Type="http://schemas.openxmlformats.org/officeDocument/2006/relationships/hyperlink" Target="https://docs.microsoft.com/en-us/learn/certifications/exams/az-900" TargetMode="External"/><Relationship Id="rId4" Type="http://schemas.openxmlformats.org/officeDocument/2006/relationships/hyperlink" Target="https://news.microsoft.com/stories/microsoft-datacenter-tour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bhishek-panda-956312213/" TargetMode="External"/><Relationship Id="rId2" Type="http://schemas.openxmlformats.org/officeDocument/2006/relationships/hyperlink" Target="https://www.facebook.com/people/Abhishek-Panda/100072435410563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s://www.instagram.com/the_abhishekpanda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688C2B-1A4A-FD44-9026-CD8187E55A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8402" y="221182"/>
            <a:ext cx="8825658" cy="1027289"/>
          </a:xfrm>
        </p:spPr>
        <p:txBody>
          <a:bodyPr/>
          <a:lstStyle/>
          <a:p>
            <a:pPr algn="ctr"/>
            <a:r>
              <a:rPr lang="en-US" sz="4800" dirty="0">
                <a:latin typeface="Comic Sans MS" panose="030F0902030302020204" pitchFamily="66" charset="0"/>
              </a:rPr>
              <a:t>		</a:t>
            </a:r>
            <a:r>
              <a:rPr lang="en-US" sz="4800" b="1" dirty="0" smtClean="0">
                <a:latin typeface="Comic Sans MS" panose="030F0902030302020204" pitchFamily="66" charset="0"/>
              </a:rPr>
              <a:t>AZURE WORKSHOP</a:t>
            </a:r>
            <a:endParaRPr lang="en-US" b="1" dirty="0">
              <a:solidFill>
                <a:schemeClr val="bg1"/>
              </a:solidFill>
              <a:latin typeface="Bradley Hand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D995D95-4881-A442-9E44-115730F7FF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440" y="1401050"/>
            <a:ext cx="10687090" cy="3937643"/>
          </a:xfrm>
        </p:spPr>
        <p:txBody>
          <a:bodyPr>
            <a:no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		</a:t>
            </a:r>
            <a:r>
              <a:rPr lang="en-US" sz="2400" b="1" dirty="0" smtClean="0">
                <a:solidFill>
                  <a:srgbClr val="FF0000"/>
                </a:solidFill>
                <a:latin typeface="Comic Sans MS" panose="030F0902030302020204" pitchFamily="66" charset="0"/>
              </a:rPr>
              <a:t>Welcome </a:t>
            </a:r>
            <a:r>
              <a:rPr lang="en-US" sz="2400" b="1" dirty="0">
                <a:solidFill>
                  <a:srgbClr val="FF0000"/>
                </a:solidFill>
                <a:latin typeface="Comic Sans MS" panose="030F0902030302020204" pitchFamily="66" charset="0"/>
              </a:rPr>
              <a:t>to </a:t>
            </a:r>
            <a:r>
              <a:rPr lang="en-US" sz="2400" b="1" dirty="0" smtClean="0">
                <a:solidFill>
                  <a:srgbClr val="FF0000"/>
                </a:solidFill>
                <a:latin typeface="Comic Sans MS" panose="030F0902030302020204" pitchFamily="66" charset="0"/>
              </a:rPr>
              <a:t>Technology Hub</a:t>
            </a:r>
          </a:p>
          <a:p>
            <a:endParaRPr lang="en-US" dirty="0">
              <a:latin typeface="Comic Sans MS" panose="030F0902030302020204" pitchFamily="66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b="1" dirty="0">
                <a:solidFill>
                  <a:srgbClr val="002060"/>
                </a:solidFill>
                <a:latin typeface="Comic Sans MS" panose="030F0902030302020204" pitchFamily="66" charset="0"/>
              </a:rPr>
              <a:t>Full Stack </a:t>
            </a:r>
            <a:r>
              <a:rPr lang="en-US" b="1" dirty="0" smtClean="0">
                <a:solidFill>
                  <a:srgbClr val="002060"/>
                </a:solidFill>
                <a:latin typeface="Comic Sans MS" panose="030F0902030302020204" pitchFamily="66" charset="0"/>
              </a:rPr>
              <a:t>Development</a:t>
            </a:r>
            <a:endParaRPr lang="en-US" b="1" dirty="0" smtClean="0">
              <a:solidFill>
                <a:srgbClr val="002060"/>
              </a:solidFill>
              <a:latin typeface="Comic Sans MS" panose="030F0902030302020204" pitchFamily="66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b="1" dirty="0" smtClean="0">
                <a:solidFill>
                  <a:srgbClr val="002060"/>
                </a:solidFill>
                <a:latin typeface="Comic Sans MS" panose="030F0902030302020204" pitchFamily="66" charset="0"/>
              </a:rPr>
              <a:t>Microsoft AZURE </a:t>
            </a:r>
            <a:endParaRPr lang="en-US" b="1" dirty="0">
              <a:solidFill>
                <a:srgbClr val="002060"/>
              </a:solidFill>
              <a:latin typeface="Comic Sans MS" panose="030F0902030302020204" pitchFamily="66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b="1" dirty="0" smtClean="0">
                <a:solidFill>
                  <a:srgbClr val="002060"/>
                </a:solidFill>
                <a:latin typeface="Comic Sans MS" panose="030F0902030302020204" pitchFamily="66" charset="0"/>
              </a:rPr>
              <a:t>Azure Devops / Devops</a:t>
            </a:r>
            <a:endParaRPr lang="en-US" b="1" dirty="0">
              <a:solidFill>
                <a:srgbClr val="002060"/>
              </a:solidFill>
              <a:latin typeface="Comic Sans MS" panose="030F0902030302020204" pitchFamily="66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b="1" smtClean="0">
                <a:solidFill>
                  <a:srgbClr val="002060"/>
                </a:solidFill>
                <a:latin typeface="Comic Sans MS" panose="030F0902030302020204" pitchFamily="66" charset="0"/>
              </a:rPr>
              <a:t>Road </a:t>
            </a:r>
            <a:r>
              <a:rPr lang="en-US" b="1" dirty="0">
                <a:solidFill>
                  <a:srgbClr val="002060"/>
                </a:solidFill>
                <a:latin typeface="Comic Sans MS" panose="030F0902030302020204" pitchFamily="66" charset="0"/>
              </a:rPr>
              <a:t>maps to All </a:t>
            </a:r>
            <a:r>
              <a:rPr lang="en-US" b="1" dirty="0" smtClean="0">
                <a:solidFill>
                  <a:srgbClr val="002060"/>
                </a:solidFill>
                <a:latin typeface="Comic Sans MS" panose="030F0902030302020204" pitchFamily="66" charset="0"/>
              </a:rPr>
              <a:t>Technology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b="1" dirty="0" smtClean="0">
                <a:solidFill>
                  <a:srgbClr val="002060"/>
                </a:solidFill>
                <a:latin typeface="Comic Sans MS" panose="030F0902030302020204" pitchFamily="66" charset="0"/>
              </a:rPr>
              <a:t>Interview Questions and answers</a:t>
            </a:r>
            <a:endParaRPr lang="en-US" b="1" dirty="0">
              <a:solidFill>
                <a:srgbClr val="002060"/>
              </a:solidFill>
              <a:latin typeface="Comic Sans MS" panose="030F0902030302020204" pitchFamily="66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b="1" dirty="0">
                <a:solidFill>
                  <a:srgbClr val="002060"/>
                </a:solidFill>
                <a:latin typeface="Comic Sans MS" panose="030F0902030302020204" pitchFamily="66" charset="0"/>
              </a:rPr>
              <a:t>Resume Preparation </a:t>
            </a:r>
            <a:endParaRPr lang="en-US" b="1" dirty="0" smtClean="0">
              <a:solidFill>
                <a:srgbClr val="002060"/>
              </a:solidFill>
              <a:latin typeface="Comic Sans MS" panose="030F0902030302020204" pitchFamily="66" charset="0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b="1" dirty="0">
              <a:solidFill>
                <a:srgbClr val="002060"/>
              </a:solidFill>
              <a:latin typeface="Comic Sans MS" panose="030F0902030302020204" pitchFamily="66" charset="0"/>
            </a:endParaRPr>
          </a:p>
          <a:p>
            <a:endParaRPr lang="en-US" sz="2400" dirty="0">
              <a:solidFill>
                <a:srgbClr val="002060"/>
              </a:solidFill>
              <a:latin typeface="Comic Sans MS" panose="030F0902030302020204" pitchFamily="66" charset="0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sz="2400" dirty="0">
              <a:latin typeface="Comic Sans MS" panose="030F0902030302020204" pitchFamily="66" charset="0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="" xmlns:a16="http://schemas.microsoft.com/office/drawing/2014/main" id="{AD4C6238-C2A1-7441-A15A-9515ECDD5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4" y="412282"/>
            <a:ext cx="1178023" cy="1186567"/>
          </a:xfrm>
          <a:prstGeom prst="rect">
            <a:avLst/>
          </a:prstGeom>
        </p:spPr>
      </p:pic>
      <p:pic>
        <p:nvPicPr>
          <p:cNvPr id="1026" name="Picture 2" descr="Microsoft Azure Logo – Penthara Technolog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0972" y="221182"/>
            <a:ext cx="1972328" cy="98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13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074" name="Picture 2" descr="Azure Certification RoadMap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91" y="286603"/>
            <a:ext cx="11174480" cy="592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8187E34-866B-E144-88C9-A0BC698E1A86}"/>
              </a:ext>
            </a:extLst>
          </p:cNvPr>
          <p:cNvSpPr txBox="1"/>
          <p:nvPr/>
        </p:nvSpPr>
        <p:spPr>
          <a:xfrm>
            <a:off x="8569215" y="6417865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Comic Sans MS" panose="030F0902030302020204" pitchFamily="66" charset="0"/>
              </a:rPr>
              <a:t>Created By : Abhishek Panda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221511" y="5749157"/>
            <a:ext cx="2896709" cy="4593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2060"/>
                </a:solidFill>
              </a:rPr>
              <a:t>Azure Certification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384593" y="5886927"/>
            <a:ext cx="2171430" cy="284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2060"/>
                </a:solidFill>
              </a:rPr>
              <a:t>Azure Certification</a:t>
            </a:r>
            <a:endParaRPr lang="en-IN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34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C671D4-45E6-0944-84BF-5D7CEFC4E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698" y="193612"/>
            <a:ext cx="10058400" cy="1450757"/>
          </a:xfrm>
        </p:spPr>
        <p:txBody>
          <a:bodyPr/>
          <a:lstStyle/>
          <a:p>
            <a:r>
              <a:rPr lang="en-US" sz="4000" b="1" dirty="0">
                <a:solidFill>
                  <a:srgbClr val="0070C0"/>
                </a:solidFill>
                <a:latin typeface="Bradley Hand" pitchFamily="2" charset="77"/>
              </a:rPr>
              <a:t>Advance Certification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73E2592-F575-5B4A-90D1-CC703C6ED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34796"/>
            <a:ext cx="10058400" cy="4134298"/>
          </a:xfrm>
        </p:spPr>
        <p:txBody>
          <a:bodyPr/>
          <a:lstStyle/>
          <a:p>
            <a:r>
              <a:rPr lang="en-IN" sz="2800" b="1" dirty="0">
                <a:solidFill>
                  <a:srgbClr val="002060"/>
                </a:solidFill>
                <a:latin typeface="Comic Sans MS" panose="030F0902030302020204" pitchFamily="66" charset="0"/>
              </a:rPr>
              <a:t>Microsoft Azure AI Engineer – </a:t>
            </a:r>
            <a:r>
              <a:rPr lang="en-IN" sz="2800" b="1" dirty="0">
                <a:solidFill>
                  <a:schemeClr val="accent1"/>
                </a:solidFill>
                <a:latin typeface="Comic Sans MS" panose="030F0902030302020204" pitchFamily="66" charset="0"/>
              </a:rPr>
              <a:t>AI-100.</a:t>
            </a:r>
          </a:p>
          <a:p>
            <a:r>
              <a:rPr lang="en-IN" sz="2800" b="1" dirty="0">
                <a:solidFill>
                  <a:srgbClr val="002060"/>
                </a:solidFill>
                <a:latin typeface="Comic Sans MS" panose="030F0902030302020204" pitchFamily="66" charset="0"/>
              </a:rPr>
              <a:t>Microsoft Azure Data Scientist – </a:t>
            </a:r>
            <a:r>
              <a:rPr lang="en-I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mic Sans MS" panose="030F0902030302020204" pitchFamily="66" charset="0"/>
              </a:rPr>
              <a:t>DP-100</a:t>
            </a:r>
            <a:r>
              <a:rPr lang="en-IN" sz="2800" b="1" dirty="0">
                <a:solidFill>
                  <a:srgbClr val="002060"/>
                </a:solidFill>
                <a:latin typeface="Comic Sans MS" panose="030F0902030302020204" pitchFamily="66" charset="0"/>
              </a:rPr>
              <a:t>.</a:t>
            </a:r>
          </a:p>
          <a:p>
            <a:r>
              <a:rPr lang="en-IN" sz="2800" b="1" dirty="0">
                <a:solidFill>
                  <a:srgbClr val="002060"/>
                </a:solidFill>
                <a:latin typeface="Comic Sans MS" panose="030F0902030302020204" pitchFamily="66" charset="0"/>
              </a:rPr>
              <a:t>Microsoft Azure Data Scientist – </a:t>
            </a:r>
            <a:r>
              <a:rPr lang="en-IN" sz="2800" b="1" dirty="0">
                <a:solidFill>
                  <a:srgbClr val="0070C0"/>
                </a:solidFill>
                <a:latin typeface="Comic Sans MS" panose="030F0902030302020204" pitchFamily="66" charset="0"/>
              </a:rPr>
              <a:t>DP-200 and DP-201</a:t>
            </a:r>
            <a:r>
              <a:rPr lang="en-IN" sz="2800" b="1" dirty="0">
                <a:solidFill>
                  <a:srgbClr val="002060"/>
                </a:solidFill>
                <a:latin typeface="Comic Sans MS" panose="030F0902030302020204" pitchFamily="66" charset="0"/>
              </a:rPr>
              <a:t>.</a:t>
            </a:r>
          </a:p>
          <a:p>
            <a:r>
              <a:rPr lang="en-IN" sz="2800" b="1" dirty="0">
                <a:solidFill>
                  <a:srgbClr val="002060"/>
                </a:solidFill>
                <a:latin typeface="Comic Sans MS" panose="030F0902030302020204" pitchFamily="66" charset="0"/>
              </a:rPr>
              <a:t>Microsoft Azure Solutions Architect – </a:t>
            </a:r>
            <a:r>
              <a:rPr lang="en-IN" sz="2800" b="1" dirty="0">
                <a:solidFill>
                  <a:srgbClr val="00B050"/>
                </a:solidFill>
                <a:latin typeface="Comic Sans MS" panose="030F0902030302020204" pitchFamily="66" charset="0"/>
              </a:rPr>
              <a:t>AZ-300</a:t>
            </a:r>
            <a:r>
              <a:rPr lang="en-IN" sz="2800" b="1" dirty="0">
                <a:solidFill>
                  <a:srgbClr val="002060"/>
                </a:solidFill>
                <a:latin typeface="Comic Sans MS" panose="030F0902030302020204" pitchFamily="66" charset="0"/>
              </a:rPr>
              <a:t>.</a:t>
            </a:r>
          </a:p>
          <a:p>
            <a:r>
              <a:rPr lang="en-IN" sz="2800" b="1" dirty="0">
                <a:solidFill>
                  <a:srgbClr val="002060"/>
                </a:solidFill>
                <a:latin typeface="Comic Sans MS" panose="030F0902030302020204" pitchFamily="66" charset="0"/>
              </a:rPr>
              <a:t>Microsoft Azure DevOps Engineer – </a:t>
            </a:r>
            <a:r>
              <a:rPr lang="en-IN" sz="2800" b="1" dirty="0">
                <a:solidFill>
                  <a:srgbClr val="7030A0"/>
                </a:solidFill>
                <a:latin typeface="Comic Sans MS" panose="030F0902030302020204" pitchFamily="66" charset="0"/>
              </a:rPr>
              <a:t>AZ-400</a:t>
            </a:r>
            <a:r>
              <a:rPr lang="en-IN" sz="2800" b="1" dirty="0">
                <a:solidFill>
                  <a:srgbClr val="002060"/>
                </a:solidFill>
                <a:latin typeface="Comic Sans MS" panose="030F0902030302020204" pitchFamily="66" charset="0"/>
              </a:rPr>
              <a:t>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8187E34-866B-E144-88C9-A0BC698E1A86}"/>
              </a:ext>
            </a:extLst>
          </p:cNvPr>
          <p:cNvSpPr txBox="1"/>
          <p:nvPr/>
        </p:nvSpPr>
        <p:spPr>
          <a:xfrm>
            <a:off x="8765768" y="6410820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Comic Sans MS" panose="030F0902030302020204" pitchFamily="66" charset="0"/>
              </a:rPr>
              <a:t>Created By : Abhishek Panda</a:t>
            </a:r>
          </a:p>
        </p:txBody>
      </p:sp>
    </p:spTree>
    <p:extLst>
      <p:ext uri="{BB962C8B-B14F-4D97-AF65-F5344CB8AC3E}">
        <p14:creationId xmlns:p14="http://schemas.microsoft.com/office/powerpoint/2010/main" val="353842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7667DA-3A9A-3445-8E68-2F6FC71DA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8641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Comic Sans MS" panose="030F0902030302020204" pitchFamily="66" charset="0"/>
              </a:rPr>
              <a:t>Job Roles and Certification</a:t>
            </a:r>
          </a:p>
        </p:txBody>
      </p:sp>
      <p:pic>
        <p:nvPicPr>
          <p:cNvPr id="3074" name="Picture 2" descr="Azure Certification Badges &#10;Microsoft &#10;CERTIFIED &#10;AZURE &#10;FUNDAMENTALS &#10;AZ-900 &#10;Microsoft &#10;CERTIFIED &#10;AZURE &#10;DEVELOPER &#10;ASSOCIATE &#10;AZ-204 &#10;Microsoft &#10;CERTIFIED &#10;AZURE &#10;ADMINISTRATOR &#10;ASSOCIATE &#10;AZ-104 &#10;Microsoft &#10;CERTIFIED &#10;AZURE SOLUTIONS &#10;ARCHITECT &#10;EXPERT &#10;AZ-303, AZ-304 &#10;Microsoft &#10;CERTIFIED &#10;AZURE &#10;DEVOPS ENGINEER &#10;EXPERT &#10;AZ-400 ">
            <a:extLst>
              <a:ext uri="{FF2B5EF4-FFF2-40B4-BE49-F238E27FC236}">
                <a16:creationId xmlns="" xmlns:a16="http://schemas.microsoft.com/office/drawing/2014/main" id="{ABE07FB5-E0D6-AA4C-BB18-CBF2682348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344" y="1471508"/>
            <a:ext cx="9632207" cy="440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66378CF-73E7-B243-8BA9-E20A15892951}"/>
              </a:ext>
            </a:extLst>
          </p:cNvPr>
          <p:cNvSpPr txBox="1"/>
          <p:nvPr/>
        </p:nvSpPr>
        <p:spPr>
          <a:xfrm>
            <a:off x="8456406" y="5904876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Comic Sans MS" panose="030F0902030302020204" pitchFamily="66" charset="0"/>
              </a:rPr>
              <a:t>Created By : Abhishek Panda</a:t>
            </a:r>
          </a:p>
        </p:txBody>
      </p:sp>
    </p:spTree>
    <p:extLst>
      <p:ext uri="{BB962C8B-B14F-4D97-AF65-F5344CB8AC3E}">
        <p14:creationId xmlns:p14="http://schemas.microsoft.com/office/powerpoint/2010/main" val="178143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550885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2060"/>
                </a:solidFill>
                <a:latin typeface="Comic Sans MS" panose="030F0702030302020204" pitchFamily="66" charset="0"/>
              </a:rPr>
              <a:t>			Azure Badges</a:t>
            </a:r>
            <a:endParaRPr lang="en-IN" b="1" dirty="0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36" y="1085316"/>
            <a:ext cx="10344044" cy="5212934"/>
          </a:xfrm>
        </p:spPr>
      </p:pic>
    </p:spTree>
    <p:extLst>
      <p:ext uri="{BB962C8B-B14F-4D97-AF65-F5344CB8AC3E}">
        <p14:creationId xmlns:p14="http://schemas.microsoft.com/office/powerpoint/2010/main" val="1841225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7667DA-3A9A-3445-8E68-2F6FC71DA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8641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Comic Sans MS" panose="030F0902030302020204" pitchFamily="66" charset="0"/>
              </a:rPr>
              <a:t>Job Roles and Certification</a:t>
            </a:r>
          </a:p>
        </p:txBody>
      </p:sp>
      <p:pic>
        <p:nvPicPr>
          <p:cNvPr id="1026" name="Picture 2" descr="Job Roles &#10;• Developer: Responsible to design, build, test, and maintain &#10;solutions using Microsoft technologies. &#10;• Administrator: Responsible to implement, monitor, and maintain &#10;solutions using Microsoft technologies. &#10;• Solutions Architect: Responsible to design solutions that meet the &#10;needs of the business using Microsoft technologies. ">
            <a:extLst>
              <a:ext uri="{FF2B5EF4-FFF2-40B4-BE49-F238E27FC236}">
                <a16:creationId xmlns:a16="http://schemas.microsoft.com/office/drawing/2014/main" xmlns="" id="{2DE5EE67-D6C5-DA4B-8355-613E570C9B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3" y="1494263"/>
            <a:ext cx="9231312" cy="431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5C85DA6-F2A1-724E-B722-D63831592FE3}"/>
              </a:ext>
            </a:extLst>
          </p:cNvPr>
          <p:cNvSpPr txBox="1"/>
          <p:nvPr/>
        </p:nvSpPr>
        <p:spPr>
          <a:xfrm>
            <a:off x="8665192" y="6451541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Comic Sans MS" panose="030F0902030302020204" pitchFamily="66" charset="0"/>
              </a:rPr>
              <a:t>Created By : Abhishek Panda</a:t>
            </a:r>
          </a:p>
        </p:txBody>
      </p:sp>
    </p:spTree>
    <p:extLst>
      <p:ext uri="{BB962C8B-B14F-4D97-AF65-F5344CB8AC3E}">
        <p14:creationId xmlns:p14="http://schemas.microsoft.com/office/powerpoint/2010/main" val="390012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985D64-0E6E-0E47-AE4D-260A2E8F3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278422"/>
            <a:ext cx="8911687" cy="491012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Comic Sans MS" panose="030F0902030302020204" pitchFamily="66" charset="0"/>
              </a:rPr>
              <a:t>Role Based Certification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B3628F89-AF93-2046-A902-AC4FD603D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480" y="910887"/>
            <a:ext cx="10646483" cy="511469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67970AB-3854-134E-8BBD-08D44FADF1B0}"/>
              </a:ext>
            </a:extLst>
          </p:cNvPr>
          <p:cNvSpPr txBox="1"/>
          <p:nvPr/>
        </p:nvSpPr>
        <p:spPr>
          <a:xfrm>
            <a:off x="9088169" y="6025580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Comic Sans MS" panose="030F0902030302020204" pitchFamily="66" charset="0"/>
              </a:rPr>
              <a:t>Created By : Abhishek Panda</a:t>
            </a:r>
          </a:p>
        </p:txBody>
      </p:sp>
    </p:spTree>
    <p:extLst>
      <p:ext uri="{BB962C8B-B14F-4D97-AF65-F5344CB8AC3E}">
        <p14:creationId xmlns:p14="http://schemas.microsoft.com/office/powerpoint/2010/main" val="83360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985D64-0E6E-0E47-AE4D-260A2E8F3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278422"/>
            <a:ext cx="8911687" cy="49101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Comic Sans MS" panose="030F0902030302020204" pitchFamily="66" charset="0"/>
              </a:rPr>
              <a:t>Role Based Certification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84251E06-EA91-A74B-B5FE-CAFDA2D4C1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3584" y="837801"/>
            <a:ext cx="11042341" cy="511251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8187E34-866B-E144-88C9-A0BC698E1A86}"/>
              </a:ext>
            </a:extLst>
          </p:cNvPr>
          <p:cNvSpPr txBox="1"/>
          <p:nvPr/>
        </p:nvSpPr>
        <p:spPr>
          <a:xfrm>
            <a:off x="8560669" y="5948791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Comic Sans MS" panose="030F0902030302020204" pitchFamily="66" charset="0"/>
              </a:rPr>
              <a:t>Created By : Abhishek Panda</a:t>
            </a:r>
          </a:p>
        </p:txBody>
      </p:sp>
    </p:spTree>
    <p:extLst>
      <p:ext uri="{BB962C8B-B14F-4D97-AF65-F5344CB8AC3E}">
        <p14:creationId xmlns:p14="http://schemas.microsoft.com/office/powerpoint/2010/main" val="140368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75625"/>
          </a:xfrm>
        </p:spPr>
        <p:txBody>
          <a:bodyPr/>
          <a:lstStyle/>
          <a:p>
            <a:r>
              <a:rPr lang="en-US" b="1" dirty="0" smtClean="0">
                <a:solidFill>
                  <a:srgbClr val="002060"/>
                </a:solidFill>
              </a:rPr>
              <a:t>Salary for Azure Certified</a:t>
            </a:r>
            <a:endParaRPr lang="en-IN" b="1" dirty="0">
              <a:solidFill>
                <a:srgbClr val="00206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5465" y="1899730"/>
            <a:ext cx="8867117" cy="42190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40965" y="109757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b="1" u="sng" dirty="0">
                <a:solidFill>
                  <a:srgbClr val="FF0000"/>
                </a:solidFill>
              </a:rPr>
              <a:t>https://www.payscale.com/research/IN/Skill=Microsoft_Azure/Salary</a:t>
            </a:r>
          </a:p>
        </p:txBody>
      </p:sp>
    </p:spTree>
    <p:extLst>
      <p:ext uri="{BB962C8B-B14F-4D97-AF65-F5344CB8AC3E}">
        <p14:creationId xmlns:p14="http://schemas.microsoft.com/office/powerpoint/2010/main" val="101192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 smtClean="0">
                <a:solidFill>
                  <a:srgbClr val="002060"/>
                </a:solidFill>
                <a:latin typeface="Comic Sans MS" panose="030F0702030302020204" pitchFamily="66" charset="0"/>
              </a:rPr>
              <a:t>Job Openings for Azure Certified</a:t>
            </a:r>
            <a:endParaRPr lang="en-IN" sz="4400" b="1" dirty="0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IN" sz="2400" dirty="0" smtClean="0">
                <a:solidFill>
                  <a:srgbClr val="C00000"/>
                </a:solidFill>
                <a:latin typeface="Comic Sans MS" panose="030F0702030302020204" pitchFamily="66" charset="0"/>
                <a:hlinkClick r:id="rId2"/>
              </a:rPr>
              <a:t>https://www.naukri.com/microsoft-azure-jobs?experience=0</a:t>
            </a:r>
            <a:endParaRPr lang="en-IN" sz="2400" dirty="0" smtClean="0">
              <a:solidFill>
                <a:srgbClr val="C00000"/>
              </a:solidFill>
              <a:latin typeface="Comic Sans MS" panose="030F0702030302020204" pitchFamily="66" charset="0"/>
            </a:endParaRP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890" y="2256090"/>
            <a:ext cx="7689480" cy="406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1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39E6662-F13B-F444-BB68-A991531BD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49988"/>
          </a:xfrm>
        </p:spPr>
        <p:txBody>
          <a:bodyPr/>
          <a:lstStyle/>
          <a:p>
            <a:r>
              <a:rPr lang="en-US" dirty="0"/>
              <a:t>				</a:t>
            </a:r>
            <a:r>
              <a:rPr lang="en-US" sz="4000" dirty="0">
                <a:solidFill>
                  <a:srgbClr val="FF0000"/>
                </a:solidFill>
                <a:latin typeface="Bradley Hand" pitchFamily="2" charset="77"/>
              </a:rPr>
              <a:t>Azure Services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="" xmlns:a16="http://schemas.microsoft.com/office/drawing/2014/main" id="{4B8BA005-CCAF-844A-B018-6889AF910D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57" y="957129"/>
            <a:ext cx="11753422" cy="526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49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A5041FE-1507-2140-8232-27510367B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4484" y="-438776"/>
            <a:ext cx="10058400" cy="1450757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Bradley Hand" pitchFamily="2" charset="77"/>
              </a:rPr>
              <a:t>Who am I 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="" xmlns:a16="http://schemas.microsoft.com/office/drawing/2014/main" id="{6D93A5E8-FA2C-724A-8284-D781A9AEAF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6831" y="1889786"/>
            <a:ext cx="3193966" cy="3312233"/>
          </a:xfr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AB617A3-CDC7-8343-8280-D8CAF6290297}"/>
              </a:ext>
            </a:extLst>
          </p:cNvPr>
          <p:cNvSpPr txBox="1"/>
          <p:nvPr/>
        </p:nvSpPr>
        <p:spPr>
          <a:xfrm>
            <a:off x="457226" y="1699300"/>
            <a:ext cx="7310901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>
              <a:solidFill>
                <a:srgbClr val="0070C0"/>
              </a:solidFill>
              <a:latin typeface="Comic Sans MS" panose="030F0902030302020204" pitchFamily="66" charset="0"/>
            </a:endParaRPr>
          </a:p>
          <a:p>
            <a:r>
              <a:rPr lang="en-US" b="1" dirty="0" smtClean="0">
                <a:solidFill>
                  <a:srgbClr val="0070C0"/>
                </a:solidFill>
                <a:latin typeface="Comic Sans MS" panose="030F0902030302020204" pitchFamily="66" charset="0"/>
              </a:rPr>
              <a:t>Present </a:t>
            </a:r>
            <a:r>
              <a:rPr lang="en-US" b="1" dirty="0">
                <a:solidFill>
                  <a:srgbClr val="0070C0"/>
                </a:solidFill>
                <a:latin typeface="Comic Sans MS" panose="030F0902030302020204" pitchFamily="66" charset="0"/>
              </a:rPr>
              <a:t>Profile : </a:t>
            </a:r>
            <a:r>
              <a:rPr lang="en-US" sz="2000" b="1" dirty="0">
                <a:latin typeface="Comic Sans MS" panose="030F0902030302020204" pitchFamily="66" charset="0"/>
              </a:rPr>
              <a:t>Assistant Vice President </a:t>
            </a:r>
            <a:r>
              <a:rPr lang="en-US" b="1" dirty="0">
                <a:latin typeface="Comic Sans MS" panose="030F0902030302020204" pitchFamily="66" charset="0"/>
              </a:rPr>
              <a:t>in </a:t>
            </a:r>
          </a:p>
          <a:p>
            <a:r>
              <a:rPr lang="en-US" sz="2000" b="1" i="1" dirty="0">
                <a:solidFill>
                  <a:srgbClr val="FF0000"/>
                </a:solidFill>
                <a:latin typeface="Comic Sans MS" panose="030F0902030302020204" pitchFamily="66" charset="0"/>
              </a:rPr>
              <a:t>					</a:t>
            </a:r>
            <a:r>
              <a:rPr lang="en-US" sz="2400" b="1" i="1" u="sng" dirty="0">
                <a:solidFill>
                  <a:srgbClr val="00B050"/>
                </a:solidFill>
                <a:latin typeface="Comic Sans MS" panose="030F0902030302020204" pitchFamily="66" charset="0"/>
              </a:rPr>
              <a:t>Wells Fargo </a:t>
            </a:r>
            <a:r>
              <a:rPr lang="en-US" sz="2000" b="1" i="1" u="sng" dirty="0">
                <a:solidFill>
                  <a:srgbClr val="FF0000"/>
                </a:solidFill>
                <a:latin typeface="Comic Sans MS" panose="030F0902030302020204" pitchFamily="66" charset="0"/>
              </a:rPr>
              <a:t>(USA </a:t>
            </a:r>
            <a:r>
              <a:rPr lang="en-US" sz="2000" b="1" i="1" u="sng" dirty="0">
                <a:solidFill>
                  <a:srgbClr val="7030A0"/>
                </a:solidFill>
                <a:latin typeface="Comic Sans MS" panose="030F0902030302020204" pitchFamily="66" charset="0"/>
              </a:rPr>
              <a:t>2</a:t>
            </a:r>
            <a:r>
              <a:rPr lang="en-US" sz="2000" b="1" i="1" u="sng" baseline="30000" dirty="0">
                <a:solidFill>
                  <a:srgbClr val="7030A0"/>
                </a:solidFill>
                <a:latin typeface="Comic Sans MS" panose="030F0902030302020204" pitchFamily="66" charset="0"/>
              </a:rPr>
              <a:t>nd</a:t>
            </a:r>
            <a:r>
              <a:rPr lang="en-US" sz="2000" b="1" i="1" u="sng" dirty="0">
                <a:solidFill>
                  <a:srgbClr val="7030A0"/>
                </a:solidFill>
                <a:latin typeface="Comic Sans MS" panose="030F0902030302020204" pitchFamily="66" charset="0"/>
              </a:rPr>
              <a:t> </a:t>
            </a:r>
            <a:r>
              <a:rPr lang="en-US" sz="2000" b="1" i="1" u="sng" dirty="0">
                <a:solidFill>
                  <a:srgbClr val="FF0000"/>
                </a:solidFill>
                <a:latin typeface="Comic Sans MS" panose="030F0902030302020204" pitchFamily="66" charset="0"/>
              </a:rPr>
              <a:t>Largest </a:t>
            </a:r>
            <a:r>
              <a:rPr lang="en-US" sz="2000" b="1" i="1" u="sng" dirty="0" smtClean="0">
                <a:solidFill>
                  <a:srgbClr val="FF0000"/>
                </a:solidFill>
                <a:latin typeface="Comic Sans MS" panose="030F0902030302020204" pitchFamily="66" charset="0"/>
              </a:rPr>
              <a:t>Bank)</a:t>
            </a:r>
            <a:endParaRPr lang="en-US" sz="2000" b="1" i="1" u="sng" dirty="0">
              <a:solidFill>
                <a:srgbClr val="FF0000"/>
              </a:solidFill>
              <a:latin typeface="Comic Sans MS" panose="030F0902030302020204" pitchFamily="66" charset="0"/>
            </a:endParaRPr>
          </a:p>
          <a:p>
            <a:endParaRPr lang="en-US" b="1" dirty="0">
              <a:latin typeface="Comic Sans MS" panose="030F0902030302020204" pitchFamily="66" charset="0"/>
            </a:endParaRPr>
          </a:p>
          <a:p>
            <a:r>
              <a:rPr lang="en-US" b="1" u="sng" dirty="0">
                <a:solidFill>
                  <a:srgbClr val="002060"/>
                </a:solidFill>
                <a:latin typeface="Comic Sans MS" panose="030F0902030302020204" pitchFamily="66" charset="0"/>
              </a:rPr>
              <a:t>Past Work profile :</a:t>
            </a:r>
          </a:p>
          <a:p>
            <a:endParaRPr lang="en-US" b="1" u="sng" dirty="0">
              <a:solidFill>
                <a:srgbClr val="00B0F0"/>
              </a:solidFill>
              <a:latin typeface="Comic Sans MS" panose="030F0902030302020204" pitchFamily="66" charset="0"/>
            </a:endParaRPr>
          </a:p>
          <a:p>
            <a:r>
              <a:rPr lang="en-US" b="1" dirty="0">
                <a:latin typeface="Comic Sans MS" panose="030F0902030302020204" pitchFamily="66" charset="0"/>
              </a:rPr>
              <a:t>Senior Solution Architect (Azure Solution Architect)</a:t>
            </a:r>
          </a:p>
          <a:p>
            <a:endParaRPr lang="en-US" b="1" u="sng" dirty="0">
              <a:solidFill>
                <a:srgbClr val="00B0F0"/>
              </a:solidFill>
              <a:latin typeface="Comic Sans MS" panose="030F0902030302020204" pitchFamily="66" charset="0"/>
            </a:endParaRPr>
          </a:p>
          <a:p>
            <a:r>
              <a:rPr lang="en-US" b="1" dirty="0">
                <a:latin typeface="Comic Sans MS" panose="030F0902030302020204" pitchFamily="66" charset="0"/>
              </a:rPr>
              <a:t>Technical Analyst in </a:t>
            </a:r>
            <a:r>
              <a:rPr lang="en-US" b="1" dirty="0">
                <a:solidFill>
                  <a:srgbClr val="C00000"/>
                </a:solidFill>
                <a:latin typeface="Comic Sans MS" panose="030F0902030302020204" pitchFamily="66" charset="0"/>
              </a:rPr>
              <a:t>QATAR AIRWAYS (DOHA , QATAR)</a:t>
            </a:r>
          </a:p>
          <a:p>
            <a:endParaRPr lang="en-US" b="1" dirty="0">
              <a:latin typeface="Comic Sans MS" panose="030F0902030302020204" pitchFamily="66" charset="0"/>
            </a:endParaRPr>
          </a:p>
          <a:p>
            <a:r>
              <a:rPr lang="en-US" b="1" dirty="0">
                <a:latin typeface="Comic Sans MS" panose="030F0902030302020204" pitchFamily="66" charset="0"/>
              </a:rPr>
              <a:t>Senior Software Developer in </a:t>
            </a:r>
            <a:r>
              <a:rPr lang="en-US" b="1" dirty="0">
                <a:solidFill>
                  <a:srgbClr val="C00000"/>
                </a:solidFill>
                <a:latin typeface="Comic Sans MS" panose="030F0902030302020204" pitchFamily="66" charset="0"/>
              </a:rPr>
              <a:t>UK E-Commerce giant</a:t>
            </a:r>
          </a:p>
          <a:p>
            <a:endParaRPr lang="en-US" b="1" dirty="0">
              <a:latin typeface="Comic Sans MS" panose="030F0902030302020204" pitchFamily="66" charset="0"/>
            </a:endParaRPr>
          </a:p>
          <a:p>
            <a:r>
              <a:rPr lang="en-US" b="1" dirty="0">
                <a:latin typeface="Comic Sans MS" panose="030F0902030302020204" pitchFamily="66" charset="0"/>
              </a:rPr>
              <a:t>#</a:t>
            </a:r>
            <a:r>
              <a:rPr lang="en-US" b="1" dirty="0">
                <a:solidFill>
                  <a:srgbClr val="00B0F0"/>
                </a:solidFill>
                <a:latin typeface="Comic Sans MS" panose="030F0902030302020204" pitchFamily="66" charset="0"/>
              </a:rPr>
              <a:t>Dreamer</a:t>
            </a:r>
            <a:r>
              <a:rPr lang="en-US" b="1" dirty="0">
                <a:latin typeface="Comic Sans MS" panose="030F0902030302020204" pitchFamily="66" charset="0"/>
              </a:rPr>
              <a:t> #</a:t>
            </a:r>
            <a:r>
              <a:rPr lang="en-US" b="1" dirty="0">
                <a:solidFill>
                  <a:srgbClr val="00B0F0"/>
                </a:solidFill>
                <a:latin typeface="Comic Sans MS" panose="030F0902030302020204" pitchFamily="66" charset="0"/>
              </a:rPr>
              <a:t>Explorer</a:t>
            </a:r>
            <a:r>
              <a:rPr lang="en-US" b="1" dirty="0">
                <a:latin typeface="Comic Sans MS" panose="030F0902030302020204" pitchFamily="66" charset="0"/>
              </a:rPr>
              <a:t> #</a:t>
            </a:r>
            <a:r>
              <a:rPr lang="en-US" b="1" dirty="0">
                <a:solidFill>
                  <a:srgbClr val="00B0F0"/>
                </a:solidFill>
                <a:latin typeface="Comic Sans MS" panose="030F0902030302020204" pitchFamily="66" charset="0"/>
              </a:rPr>
              <a:t>Tech Enthusiast</a:t>
            </a:r>
          </a:p>
          <a:p>
            <a:endParaRPr lang="en-US" b="1" dirty="0">
              <a:latin typeface="Comic Sans MS" panose="030F0902030302020204" pitchFamily="66" charset="0"/>
            </a:endParaRPr>
          </a:p>
          <a:p>
            <a:endParaRPr lang="en-US" b="1" dirty="0">
              <a:latin typeface="Comic Sans MS" panose="030F0902030302020204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687D472-BFEB-0346-A5F0-04B9F8D839A9}"/>
              </a:ext>
            </a:extLst>
          </p:cNvPr>
          <p:cNvSpPr txBox="1"/>
          <p:nvPr/>
        </p:nvSpPr>
        <p:spPr>
          <a:xfrm>
            <a:off x="7306266" y="5313423"/>
            <a:ext cx="6167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mic Sans MS" panose="030F0902030302020204" pitchFamily="66" charset="0"/>
              </a:rPr>
              <a:t>Abhishek Panda (</a:t>
            </a:r>
            <a:r>
              <a:rPr lang="en-US" b="1" dirty="0">
                <a:solidFill>
                  <a:srgbClr val="002060"/>
                </a:solidFill>
                <a:latin typeface="Comic Sans MS" panose="030F0902030302020204" pitchFamily="66" charset="0"/>
              </a:rPr>
              <a:t>Senior Solution Architect</a:t>
            </a:r>
            <a:r>
              <a:rPr lang="en-US" b="1" dirty="0">
                <a:solidFill>
                  <a:srgbClr val="FF0000"/>
                </a:solidFill>
                <a:latin typeface="Comic Sans MS" panose="030F0902030302020204" pitchFamily="66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9568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49988"/>
          </a:xfrm>
        </p:spPr>
        <p:txBody>
          <a:bodyPr/>
          <a:lstStyle/>
          <a:p>
            <a:r>
              <a:rPr lang="en-US" dirty="0" smtClean="0"/>
              <a:t>				</a:t>
            </a:r>
            <a:r>
              <a:rPr lang="en-US" sz="4000" b="1" dirty="0" smtClean="0">
                <a:latin typeface="Comic Sans MS" panose="030F0702030302020204" pitchFamily="66" charset="0"/>
              </a:rPr>
              <a:t>Resources</a:t>
            </a:r>
            <a:endParaRPr lang="en-IN" sz="4000" b="1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107" y="1862982"/>
            <a:ext cx="11647917" cy="4006111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Comic Sans MS" panose="030F0702030302020204" pitchFamily="66" charset="0"/>
              </a:rPr>
              <a:t> </a:t>
            </a:r>
            <a:endParaRPr lang="en-US" dirty="0" smtClean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r>
              <a:rPr lang="en-US" b="1" dirty="0" smtClean="0">
                <a:solidFill>
                  <a:srgbClr val="002060"/>
                </a:solidFill>
                <a:latin typeface="Comic Sans MS" panose="030F0702030302020204" pitchFamily="66" charset="0"/>
              </a:rPr>
              <a:t>1. </a:t>
            </a:r>
            <a:r>
              <a:rPr lang="en-US" b="1" dirty="0">
                <a:solidFill>
                  <a:srgbClr val="002060"/>
                </a:solidFill>
                <a:latin typeface="Comic Sans MS" panose="030F0702030302020204" pitchFamily="66" charset="0"/>
              </a:rPr>
              <a:t>My Blog : </a:t>
            </a:r>
            <a:r>
              <a:rPr lang="en-US" b="1" dirty="0">
                <a:solidFill>
                  <a:srgbClr val="002060"/>
                </a:solidFill>
                <a:latin typeface="Comic Sans MS" panose="030F0702030302020204" pitchFamily="66" charset="0"/>
                <a:hlinkClick r:id="rId2"/>
              </a:rPr>
              <a:t>https://techsuttabar.com</a:t>
            </a:r>
            <a:r>
              <a:rPr lang="en-US" b="1" dirty="0" smtClean="0">
                <a:solidFill>
                  <a:srgbClr val="002060"/>
                </a:solidFill>
                <a:latin typeface="Comic Sans MS" panose="030F0702030302020204" pitchFamily="66" charset="0"/>
                <a:hlinkClick r:id="rId2"/>
              </a:rPr>
              <a:t>/</a:t>
            </a:r>
            <a:endParaRPr lang="en-US" b="1" dirty="0" smtClean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r>
              <a:rPr lang="en-US" b="1" dirty="0">
                <a:solidFill>
                  <a:srgbClr val="002060"/>
                </a:solidFill>
                <a:latin typeface="Comic Sans MS" panose="030F0702030302020204" pitchFamily="66" charset="0"/>
              </a:rPr>
              <a:t>2</a:t>
            </a:r>
            <a:r>
              <a:rPr lang="en-US" b="1" dirty="0" smtClean="0">
                <a:solidFill>
                  <a:srgbClr val="002060"/>
                </a:solidFill>
                <a:latin typeface="Comic Sans MS" panose="030F0702030302020204" pitchFamily="66" charset="0"/>
              </a:rPr>
              <a:t>. Azure </a:t>
            </a:r>
            <a:r>
              <a:rPr lang="en-US" b="1" dirty="0">
                <a:solidFill>
                  <a:srgbClr val="002060"/>
                </a:solidFill>
                <a:latin typeface="Comic Sans MS" panose="030F0702030302020204" pitchFamily="66" charset="0"/>
              </a:rPr>
              <a:t>Service Chart :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  <a:hlinkClick r:id="rId3"/>
              </a:rPr>
              <a:t>https://</a:t>
            </a:r>
            <a:r>
              <a:rPr lang="en-US" b="1" dirty="0" smtClean="0">
                <a:solidFill>
                  <a:srgbClr val="FF0000"/>
                </a:solidFill>
                <a:hlinkClick r:id="rId3"/>
              </a:rPr>
              <a:t>azurecharts.com/overview</a:t>
            </a:r>
            <a:endParaRPr lang="en-US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2060"/>
                </a:solidFill>
              </a:rPr>
              <a:t>  3.  3D Azure Data </a:t>
            </a:r>
            <a:r>
              <a:rPr lang="en-US" b="1" dirty="0">
                <a:solidFill>
                  <a:srgbClr val="002060"/>
                </a:solidFill>
              </a:rPr>
              <a:t>Center Tour </a:t>
            </a:r>
            <a:r>
              <a:rPr lang="en-US" sz="1800" b="1" dirty="0">
                <a:solidFill>
                  <a:srgbClr val="002060"/>
                </a:solidFill>
              </a:rPr>
              <a:t>: </a:t>
            </a:r>
            <a:r>
              <a:rPr lang="en-US" sz="1800" b="1" dirty="0">
                <a:solidFill>
                  <a:srgbClr val="002060"/>
                </a:solidFill>
                <a:latin typeface="Comic Sans MS" panose="030F0702030302020204" pitchFamily="66" charset="0"/>
                <a:hlinkClick r:id="rId4"/>
              </a:rPr>
              <a:t>https://news.microsoft.com/stories/microsoft-datacenter-tour</a:t>
            </a:r>
            <a:r>
              <a:rPr lang="en-US" sz="1800" b="1" dirty="0" smtClean="0">
                <a:solidFill>
                  <a:srgbClr val="002060"/>
                </a:solidFill>
                <a:latin typeface="Comic Sans MS" panose="030F0702030302020204" pitchFamily="66" charset="0"/>
                <a:hlinkClick r:id="rId4"/>
              </a:rPr>
              <a:t>/</a:t>
            </a:r>
            <a:endParaRPr lang="en-US" sz="1800" b="1" dirty="0" smtClean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2060"/>
                </a:solidFill>
                <a:latin typeface="Comic Sans MS" panose="030F0702030302020204" pitchFamily="66" charset="0"/>
              </a:rPr>
              <a:t> 4. Az-900 </a:t>
            </a:r>
            <a:r>
              <a:rPr lang="en-US" b="1" dirty="0">
                <a:solidFill>
                  <a:srgbClr val="002060"/>
                </a:solidFill>
                <a:latin typeface="Comic Sans MS" panose="030F0702030302020204" pitchFamily="66" charset="0"/>
              </a:rPr>
              <a:t>Exams Official Link : </a:t>
            </a:r>
            <a:r>
              <a:rPr lang="en-US" sz="1600" b="1" dirty="0">
                <a:solidFill>
                  <a:srgbClr val="002060"/>
                </a:solidFill>
                <a:latin typeface="Comic Sans MS" panose="030F0702030302020204" pitchFamily="66" charset="0"/>
                <a:hlinkClick r:id="rId5"/>
              </a:rPr>
              <a:t>https://</a:t>
            </a:r>
            <a:r>
              <a:rPr lang="en-US" sz="1600" b="1" dirty="0" smtClean="0">
                <a:solidFill>
                  <a:srgbClr val="002060"/>
                </a:solidFill>
                <a:latin typeface="Comic Sans MS" panose="030F0702030302020204" pitchFamily="66" charset="0"/>
                <a:hlinkClick r:id="rId5"/>
              </a:rPr>
              <a:t>docs.microsoft.com/en-us/learn/certifications/exams/az-900</a:t>
            </a:r>
            <a:endParaRPr lang="en-US" sz="1600" b="1" dirty="0" smtClean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2060"/>
                </a:solidFill>
                <a:latin typeface="Comic Sans MS" panose="030F0702030302020204" pitchFamily="66" charset="0"/>
              </a:rPr>
              <a:t> 5. Azure </a:t>
            </a:r>
            <a:r>
              <a:rPr lang="en-US" b="1" dirty="0">
                <a:solidFill>
                  <a:srgbClr val="002060"/>
                </a:solidFill>
                <a:latin typeface="Comic Sans MS" panose="030F0702030302020204" pitchFamily="66" charset="0"/>
              </a:rPr>
              <a:t>Official documentation : </a:t>
            </a:r>
            <a:r>
              <a:rPr lang="en-US" sz="1800" b="1" dirty="0">
                <a:solidFill>
                  <a:srgbClr val="002060"/>
                </a:solidFill>
                <a:latin typeface="Comic Sans MS" panose="030F0702030302020204" pitchFamily="66" charset="0"/>
                <a:hlinkClick r:id="rId6"/>
              </a:rPr>
              <a:t>https://docs.microsoft.com/en-us/azure/?</a:t>
            </a:r>
            <a:r>
              <a:rPr lang="en-US" sz="1800" b="1" dirty="0" smtClean="0">
                <a:solidFill>
                  <a:srgbClr val="002060"/>
                </a:solidFill>
                <a:latin typeface="Comic Sans MS" panose="030F0702030302020204" pitchFamily="66" charset="0"/>
                <a:hlinkClick r:id="rId6"/>
              </a:rPr>
              <a:t>product=popular</a:t>
            </a:r>
            <a:endParaRPr lang="en-US" sz="1800" b="1" dirty="0" smtClean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US" b="1" dirty="0" smtClean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US" sz="1600" dirty="0" smtClean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471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889" y="4042004"/>
            <a:ext cx="10277172" cy="5298550"/>
          </a:xfrm>
        </p:spPr>
        <p:txBody>
          <a:bodyPr>
            <a:normAutofit/>
          </a:bodyPr>
          <a:lstStyle/>
          <a:p>
            <a:pPr lvl="8"/>
            <a:endParaRPr lang="en-US" sz="8000" b="1" dirty="0" smtClean="0">
              <a:solidFill>
                <a:srgbClr val="FF0000"/>
              </a:solidFill>
            </a:endParaRPr>
          </a:p>
          <a:p>
            <a:pPr lvl="8"/>
            <a:r>
              <a:rPr lang="en-US" sz="8000" b="1" dirty="0" smtClean="0">
                <a:solidFill>
                  <a:srgbClr val="FF0000"/>
                </a:solidFill>
              </a:rPr>
              <a:t>NEXT Steps ???</a:t>
            </a:r>
            <a:endParaRPr lang="en-IN" sz="8000" b="1" dirty="0">
              <a:solidFill>
                <a:srgbClr val="FF0000"/>
              </a:solidFill>
            </a:endParaRPr>
          </a:p>
        </p:txBody>
      </p:sp>
      <p:pic>
        <p:nvPicPr>
          <p:cNvPr id="3074" name="Picture 2" descr="Sometimes Confusion Is A Good Thing : 13.7: Cosmos And Culture : NP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29" y="844125"/>
            <a:ext cx="6023032" cy="424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Vector Confused Png Clipart (#5598223) - PinClip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028" y="798075"/>
            <a:ext cx="5117180" cy="433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28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7B86039-0510-CA4C-B195-16D31F1AA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		</a:t>
            </a:r>
            <a:r>
              <a:rPr lang="en-US" sz="3200" dirty="0">
                <a:latin typeface="Comic Sans MS" panose="030F0902030302020204" pitchFamily="66" charset="0"/>
              </a:rPr>
              <a:t>Connect With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0B2069A-F81C-7D45-B22B-FD02AA5C1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532" y="2309989"/>
            <a:ext cx="11285401" cy="4384322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My Dear Friends ,</a:t>
            </a:r>
          </a:p>
          <a:p>
            <a:pPr lvl="4"/>
            <a:r>
              <a:rPr lang="en-US" b="1" dirty="0">
                <a:solidFill>
                  <a:srgbClr val="002060"/>
                </a:solidFill>
                <a:latin typeface="Comic Sans MS" panose="030F0902030302020204" pitchFamily="66" charset="0"/>
              </a:rPr>
              <a:t>Please Connect With me </a:t>
            </a:r>
          </a:p>
          <a:p>
            <a:pPr lvl="6"/>
            <a:r>
              <a:rPr lang="en-US" sz="1400" b="1" dirty="0">
                <a:solidFill>
                  <a:srgbClr val="FF0000"/>
                </a:solidFill>
                <a:latin typeface="Comic Sans MS" panose="030F0902030302020204" pitchFamily="66" charset="0"/>
              </a:rPr>
              <a:t>Facebook</a:t>
            </a:r>
            <a:r>
              <a:rPr lang="en-US" b="1" dirty="0"/>
              <a:t> : </a:t>
            </a:r>
            <a:r>
              <a:rPr lang="en-US" b="1" dirty="0">
                <a:solidFill>
                  <a:schemeClr val="tx1"/>
                </a:solidFill>
                <a:latin typeface="Comic Sans MS" panose="030F0902030302020204" pitchFamily="66" charset="0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https://www.facebook.com/people/Abhishek-Panda/100072435410563/</a:t>
            </a:r>
            <a:endParaRPr lang="en-US" b="1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lvl="6"/>
            <a:endParaRPr lang="en-US" b="1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lvl="6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Comic Sans MS" panose="030F0902030302020204" pitchFamily="66" charset="0"/>
              </a:rPr>
              <a:t>Linked in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mic Sans MS" panose="030F0902030302020204" pitchFamily="66" charset="0"/>
              </a:rPr>
              <a:t> </a:t>
            </a:r>
            <a:r>
              <a:rPr lang="en-US" b="1" dirty="0">
                <a:solidFill>
                  <a:srgbClr val="002060"/>
                </a:solidFill>
                <a:latin typeface="Comic Sans MS" panose="030F0902030302020204" pitchFamily="66" charset="0"/>
              </a:rPr>
              <a:t>: </a:t>
            </a:r>
            <a:r>
              <a:rPr lang="en-US" b="1" u="sng" dirty="0">
                <a:solidFill>
                  <a:srgbClr val="002060"/>
                </a:solidFill>
                <a:latin typeface="Comic Sans MS" panose="030F0902030302020204" pitchFamily="66" charset="0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https://www.linkedin.com/in/abhishek-panda-956312213/</a:t>
            </a:r>
            <a:endParaRPr lang="en-US" b="1" u="sng" dirty="0">
              <a:solidFill>
                <a:srgbClr val="002060"/>
              </a:solidFill>
              <a:latin typeface="Comic Sans MS" panose="030F0902030302020204" pitchFamily="66" charset="0"/>
            </a:endParaRPr>
          </a:p>
          <a:p>
            <a:pPr marL="2743200" lvl="6" indent="0">
              <a:buNone/>
            </a:pPr>
            <a:endParaRPr lang="en-US" b="1" u="sng" dirty="0">
              <a:solidFill>
                <a:srgbClr val="002060"/>
              </a:solidFill>
              <a:latin typeface="Comic Sans MS" panose="030F0902030302020204" pitchFamily="66" charset="0"/>
            </a:endParaRPr>
          </a:p>
          <a:p>
            <a:pPr lvl="6"/>
            <a:r>
              <a:rPr lang="en-US" sz="1400" b="1" dirty="0">
                <a:solidFill>
                  <a:srgbClr val="00B0F0"/>
                </a:solidFill>
                <a:latin typeface="Comic Sans MS" panose="030F0902030302020204" pitchFamily="66" charset="0"/>
              </a:rPr>
              <a:t>Instagram</a:t>
            </a:r>
            <a:r>
              <a:rPr lang="en-US" b="1" dirty="0">
                <a:solidFill>
                  <a:srgbClr val="002060"/>
                </a:solidFill>
                <a:latin typeface="Comic Sans MS" panose="030F0902030302020204" pitchFamily="66" charset="0"/>
              </a:rPr>
              <a:t> : </a:t>
            </a:r>
            <a:r>
              <a:rPr lang="en-US" b="1" dirty="0">
                <a:solidFill>
                  <a:srgbClr val="002060"/>
                </a:solidFill>
                <a:latin typeface="Comic Sans MS" panose="030F0902030302020204" pitchFamily="66" charset="0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https://www.instagram.com/the_abhishekpanda/</a:t>
            </a:r>
            <a:endParaRPr lang="en-US" b="1" dirty="0">
              <a:solidFill>
                <a:srgbClr val="002060"/>
              </a:solidFill>
              <a:latin typeface="Comic Sans MS" panose="030F0902030302020204" pitchFamily="66" charset="0"/>
            </a:endParaRPr>
          </a:p>
          <a:p>
            <a:pPr marL="2743200" lvl="6" indent="0">
              <a:buNone/>
            </a:pPr>
            <a:endParaRPr lang="en-US" b="1" dirty="0">
              <a:latin typeface="Comic Sans MS" panose="030F0902030302020204" pitchFamily="66" charset="0"/>
            </a:endParaRPr>
          </a:p>
          <a:p>
            <a:pPr lvl="6"/>
            <a:r>
              <a:rPr lang="en-US" sz="2000" b="1" dirty="0">
                <a:latin typeface="Comic Sans MS" panose="030F0902030302020204" pitchFamily="66" charset="0"/>
              </a:rPr>
              <a:t>Telegram : </a:t>
            </a:r>
            <a:r>
              <a:rPr lang="en-US" b="1" dirty="0">
                <a:solidFill>
                  <a:srgbClr val="002060"/>
                </a:solidFill>
                <a:latin typeface="Comic Sans MS" panose="030F0902030302020204" pitchFamily="66" charset="0"/>
              </a:rPr>
              <a:t>		</a:t>
            </a:r>
          </a:p>
          <a:p>
            <a:pPr lvl="6"/>
            <a:endParaRPr lang="en-US" b="1" dirty="0">
              <a:latin typeface="Comic Sans MS" panose="030F09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3A4A624-6209-6140-BCE8-FE7A1483DA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12" y="4205387"/>
            <a:ext cx="2103967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8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84171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WHY AZURE ?</a:t>
            </a:r>
            <a:endParaRPr lang="en-IN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5122" name="Picture 2" descr="10 reasons why to choose Azure for your Enterpris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83" y="1744307"/>
            <a:ext cx="10369505" cy="417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36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46931"/>
            <a:ext cx="10058400" cy="746048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Growth Rate of Azure /AWS/ GCP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AWS vs Azure vs Google Cloud - Detailed Cloud Compariso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88" y="1442804"/>
            <a:ext cx="10544885" cy="394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8187E34-866B-E144-88C9-A0BC698E1A86}"/>
              </a:ext>
            </a:extLst>
          </p:cNvPr>
          <p:cNvSpPr txBox="1"/>
          <p:nvPr/>
        </p:nvSpPr>
        <p:spPr>
          <a:xfrm>
            <a:off x="8916744" y="6467290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Comic Sans MS" panose="030F0902030302020204" pitchFamily="66" charset="0"/>
              </a:rPr>
              <a:t>Created By : Abhishek Panda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9502298" y="1442804"/>
            <a:ext cx="1674975" cy="62784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5896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22439"/>
            <a:ext cx="10058400" cy="63634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			</a:t>
            </a:r>
            <a:r>
              <a:rPr lang="en-US" sz="4000" b="1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Valuable </a:t>
            </a:r>
            <a:r>
              <a:rPr lang="en-US" b="1" dirty="0" smtClean="0">
                <a:solidFill>
                  <a:srgbClr val="FF0000"/>
                </a:solidFill>
              </a:rPr>
              <a:t>Azure Customers 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657725"/>
            <a:ext cx="10058400" cy="4023360"/>
          </a:xfrm>
        </p:spPr>
        <p:txBody>
          <a:bodyPr>
            <a:normAutofit fontScale="85000" lnSpcReduction="20000"/>
          </a:bodyPr>
          <a:lstStyle/>
          <a:p>
            <a:pPr lvl="8" fontAlgn="base"/>
            <a:endParaRPr lang="en-IN" sz="3000" b="1" dirty="0" smtClean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pPr lvl="8" fontAlgn="base"/>
            <a:r>
              <a:rPr lang="en-IN" sz="3000" b="1" dirty="0" err="1" smtClean="0">
                <a:solidFill>
                  <a:srgbClr val="002060"/>
                </a:solidFill>
                <a:latin typeface="Comic Sans MS" panose="030F0702030302020204" pitchFamily="66" charset="0"/>
              </a:rPr>
              <a:t>Asos</a:t>
            </a:r>
            <a:endParaRPr lang="en-IN" sz="3000" b="1" dirty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pPr lvl="8" fontAlgn="base"/>
            <a:r>
              <a:rPr lang="en-IN" sz="3000" b="1" dirty="0" err="1">
                <a:solidFill>
                  <a:srgbClr val="0070C0"/>
                </a:solidFill>
                <a:latin typeface="Comic Sans MS" panose="030F0702030302020204" pitchFamily="66" charset="0"/>
              </a:rPr>
              <a:t>Center</a:t>
            </a:r>
            <a:r>
              <a:rPr lang="en-IN" sz="3000" b="1" dirty="0">
                <a:solidFill>
                  <a:srgbClr val="0070C0"/>
                </a:solidFill>
                <a:latin typeface="Comic Sans MS" panose="030F0702030302020204" pitchFamily="66" charset="0"/>
              </a:rPr>
              <a:t> of Disease Control (CDC) – US</a:t>
            </a:r>
          </a:p>
          <a:p>
            <a:pPr lvl="8" fontAlgn="base"/>
            <a:r>
              <a:rPr lang="en-IN" sz="3000" b="1" dirty="0">
                <a:solidFill>
                  <a:srgbClr val="0070C0"/>
                </a:solidFill>
                <a:latin typeface="Comic Sans MS" panose="030F0702030302020204" pitchFamily="66" charset="0"/>
              </a:rPr>
              <a:t>National Health Service (NHS) – UK</a:t>
            </a:r>
          </a:p>
          <a:p>
            <a:pPr lvl="8" fontAlgn="base"/>
            <a:r>
              <a:rPr lang="en-IN" sz="3000" b="1" dirty="0">
                <a:solidFill>
                  <a:srgbClr val="00B050"/>
                </a:solidFill>
                <a:latin typeface="Comic Sans MS" panose="030F0702030302020204" pitchFamily="66" charset="0"/>
              </a:rPr>
              <a:t>HSBC</a:t>
            </a:r>
          </a:p>
          <a:p>
            <a:pPr lvl="8" fontAlgn="base"/>
            <a:r>
              <a:rPr lang="en-IN" sz="3000" b="1" dirty="0">
                <a:solidFill>
                  <a:srgbClr val="00B050"/>
                </a:solidFill>
                <a:latin typeface="Comic Sans MS" panose="030F0702030302020204" pitchFamily="66" charset="0"/>
              </a:rPr>
              <a:t>Starbucks</a:t>
            </a:r>
          </a:p>
          <a:p>
            <a:pPr lvl="8" fontAlgn="base"/>
            <a:r>
              <a:rPr lang="en-IN" sz="3000" b="1" dirty="0">
                <a:solidFill>
                  <a:srgbClr val="002060"/>
                </a:solidFill>
                <a:latin typeface="Comic Sans MS" panose="030F0702030302020204" pitchFamily="66" charset="0"/>
              </a:rPr>
              <a:t>Walgreens</a:t>
            </a:r>
          </a:p>
          <a:p>
            <a:pPr lvl="8" fontAlgn="base"/>
            <a:r>
              <a:rPr lang="en-IN" sz="3000" b="1" dirty="0">
                <a:solidFill>
                  <a:srgbClr val="002060"/>
                </a:solidFill>
                <a:latin typeface="Comic Sans MS" panose="030F0702030302020204" pitchFamily="66" charset="0"/>
              </a:rPr>
              <a:t>3M</a:t>
            </a:r>
          </a:p>
          <a:p>
            <a:pPr lvl="8" fontAlgn="base"/>
            <a:r>
              <a:rPr lang="en-IN" sz="3000" b="1" dirty="0">
                <a:solidFill>
                  <a:srgbClr val="00B050"/>
                </a:solidFill>
                <a:latin typeface="Comic Sans MS" panose="030F0702030302020204" pitchFamily="66" charset="0"/>
              </a:rPr>
              <a:t>HP</a:t>
            </a:r>
          </a:p>
          <a:p>
            <a:pPr lvl="8" fontAlgn="base"/>
            <a:r>
              <a:rPr lang="en-IN" sz="3000" b="1" dirty="0">
                <a:solidFill>
                  <a:srgbClr val="002060"/>
                </a:solidFill>
                <a:latin typeface="Comic Sans MS" panose="030F0702030302020204" pitchFamily="66" charset="0"/>
              </a:rPr>
              <a:t>Mitsubishi Electric</a:t>
            </a:r>
          </a:p>
          <a:p>
            <a:pPr lvl="8" fontAlgn="base"/>
            <a:r>
              <a:rPr lang="en-IN" sz="3000" b="1" dirty="0" smtClean="0">
                <a:solidFill>
                  <a:srgbClr val="0070C0"/>
                </a:solidFill>
                <a:latin typeface="Comic Sans MS" panose="030F0702030302020204" pitchFamily="66" charset="0"/>
              </a:rPr>
              <a:t>Renault</a:t>
            </a:r>
          </a:p>
          <a:p>
            <a:pPr lvl="8" fontAlgn="base"/>
            <a:endParaRPr lang="en-IN" sz="3000" b="1" dirty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8187E34-866B-E144-88C9-A0BC698E1A86}"/>
              </a:ext>
            </a:extLst>
          </p:cNvPr>
          <p:cNvSpPr txBox="1"/>
          <p:nvPr/>
        </p:nvSpPr>
        <p:spPr>
          <a:xfrm>
            <a:off x="8697402" y="6475836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Comic Sans MS" panose="030F0902030302020204" pitchFamily="66" charset="0"/>
              </a:rPr>
              <a:t>Created By : Abhishek Panda</a:t>
            </a:r>
          </a:p>
        </p:txBody>
      </p:sp>
    </p:spTree>
    <p:extLst>
      <p:ext uri="{BB962C8B-B14F-4D97-AF65-F5344CB8AC3E}">
        <p14:creationId xmlns:p14="http://schemas.microsoft.com/office/powerpoint/2010/main" val="139011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525247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		Cloud Service Models</a:t>
            </a:r>
            <a:endParaRPr lang="en-IN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2050" name="Picture 2" descr="https://www.guru99.com/images/1/012419_1002_MicrosoftAz1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30" y="855497"/>
            <a:ext cx="11143900" cy="488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8187E34-866B-E144-88C9-A0BC698E1A86}"/>
              </a:ext>
            </a:extLst>
          </p:cNvPr>
          <p:cNvSpPr txBox="1"/>
          <p:nvPr/>
        </p:nvSpPr>
        <p:spPr>
          <a:xfrm>
            <a:off x="8916744" y="6401718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Comic Sans MS" panose="030F0902030302020204" pitchFamily="66" charset="0"/>
              </a:rPr>
              <a:t>Created By : Abhishek Panda</a:t>
            </a:r>
          </a:p>
        </p:txBody>
      </p:sp>
    </p:spTree>
    <p:extLst>
      <p:ext uri="{BB962C8B-B14F-4D97-AF65-F5344CB8AC3E}">
        <p14:creationId xmlns:p14="http://schemas.microsoft.com/office/powerpoint/2010/main" val="20628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27CF15F-D139-AB4F-BC69-EA90316BB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58533"/>
          </a:xfrm>
        </p:spPr>
        <p:txBody>
          <a:bodyPr/>
          <a:lstStyle/>
          <a:p>
            <a:r>
              <a:rPr lang="en-US" dirty="0"/>
              <a:t>  </a:t>
            </a:r>
            <a:r>
              <a:rPr lang="en-US" dirty="0" smtClean="0"/>
              <a:t> </a:t>
            </a:r>
            <a:r>
              <a:rPr lang="en-US" sz="3200" b="1" dirty="0" smtClean="0">
                <a:solidFill>
                  <a:srgbClr val="00B050"/>
                </a:solidFill>
                <a:latin typeface="Comic Sans MS" panose="030F0702030302020204" pitchFamily="66" charset="0"/>
              </a:rPr>
              <a:t>Must DO!!!</a:t>
            </a:r>
            <a:r>
              <a:rPr lang="en-US" sz="3200" b="1" dirty="0" smtClean="0">
                <a:latin typeface="Comic Sans MS" panose="030F0702030302020204" pitchFamily="66" charset="0"/>
              </a:rPr>
              <a:t> </a:t>
            </a:r>
            <a:r>
              <a:rPr lang="en-US" sz="2800" b="1" dirty="0" smtClean="0">
                <a:solidFill>
                  <a:srgbClr val="002060"/>
                </a:solidFill>
                <a:latin typeface="Comic Sans MS" panose="030F0902030302020204" pitchFamily="66" charset="0"/>
              </a:rPr>
              <a:t>Azure Certification Road-Map</a:t>
            </a:r>
            <a:endParaRPr lang="en-US" sz="2800" b="1" dirty="0">
              <a:solidFill>
                <a:srgbClr val="002060"/>
              </a:solidFill>
              <a:latin typeface="Comic Sans MS" panose="030F0902030302020204" pitchFamily="66" charset="0"/>
            </a:endParaRPr>
          </a:p>
        </p:txBody>
      </p:sp>
      <p:pic>
        <p:nvPicPr>
          <p:cNvPr id="1026" name="Picture 2" descr="Benefits that Make Businesses Opt for Microsoft Azure">
            <a:extLst>
              <a:ext uri="{FF2B5EF4-FFF2-40B4-BE49-F238E27FC236}">
                <a16:creationId xmlns="" xmlns:a16="http://schemas.microsoft.com/office/drawing/2014/main" id="{CBB798AF-D339-DC40-98F8-E689E54C77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87" y="1799714"/>
            <a:ext cx="5591904" cy="425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 4">
            <a:extLst>
              <a:ext uri="{FF2B5EF4-FFF2-40B4-BE49-F238E27FC236}">
                <a16:creationId xmlns="" xmlns:a16="http://schemas.microsoft.com/office/drawing/2014/main" id="{1AAF18B1-8D19-514E-968C-B935C1B56E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1072609"/>
              </p:ext>
            </p:extLst>
          </p:nvPr>
        </p:nvGraphicFramePr>
        <p:xfrm>
          <a:off x="7190177" y="1904128"/>
          <a:ext cx="3637343" cy="437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="" xmlns:a16="http://schemas.microsoft.com/office/drawing/2014/main" id="{AD5E341D-6464-B94E-B6A8-670CA9F881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1198821"/>
              </p:ext>
            </p:extLst>
          </p:nvPr>
        </p:nvGraphicFramePr>
        <p:xfrm>
          <a:off x="6238430" y="2550641"/>
          <a:ext cx="5665861" cy="3388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8187E34-866B-E144-88C9-A0BC698E1A86}"/>
              </a:ext>
            </a:extLst>
          </p:cNvPr>
          <p:cNvSpPr txBox="1"/>
          <p:nvPr/>
        </p:nvSpPr>
        <p:spPr>
          <a:xfrm>
            <a:off x="8782860" y="6488668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Comic Sans MS" panose="030F0902030302020204" pitchFamily="66" charset="0"/>
              </a:rPr>
              <a:t>Created By : Abhishek Panda</a:t>
            </a:r>
          </a:p>
        </p:txBody>
      </p:sp>
    </p:spTree>
    <p:extLst>
      <p:ext uri="{BB962C8B-B14F-4D97-AF65-F5344CB8AC3E}">
        <p14:creationId xmlns:p14="http://schemas.microsoft.com/office/powerpoint/2010/main" val="330421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1548" y="286604"/>
            <a:ext cx="8614160" cy="841441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Roadmap to Azure</a:t>
            </a:r>
            <a:endParaRPr lang="en-IN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2050" name="Picture 2" descr="Azure Administrator Certification (AZ-104) – Pass the Exam With This Free  11-Hour Cours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79" y="1307508"/>
            <a:ext cx="11027250" cy="451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8187E34-866B-E144-88C9-A0BC698E1A86}"/>
              </a:ext>
            </a:extLst>
          </p:cNvPr>
          <p:cNvSpPr txBox="1"/>
          <p:nvPr/>
        </p:nvSpPr>
        <p:spPr>
          <a:xfrm>
            <a:off x="8856923" y="6417838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Comic Sans MS" panose="030F0902030302020204" pitchFamily="66" charset="0"/>
              </a:rPr>
              <a:t>Created By : Abhishek Panda</a:t>
            </a:r>
          </a:p>
        </p:txBody>
      </p:sp>
    </p:spTree>
    <p:extLst>
      <p:ext uri="{BB962C8B-B14F-4D97-AF65-F5344CB8AC3E}">
        <p14:creationId xmlns:p14="http://schemas.microsoft.com/office/powerpoint/2010/main" val="256808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7723ABD-D6A7-DE47-861A-2D7498D87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67907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3200" b="1" dirty="0">
                <a:latin typeface="Comic Sans MS" panose="030F0902030302020204" pitchFamily="66" charset="0"/>
              </a:rPr>
              <a:t>			</a:t>
            </a:r>
            <a:r>
              <a:rPr lang="en-US" sz="3200" b="1" dirty="0" smtClean="0">
                <a:latin typeface="Comic Sans MS" panose="030F0902030302020204" pitchFamily="66" charset="0"/>
              </a:rPr>
              <a:t>Azure- </a:t>
            </a:r>
            <a:r>
              <a:rPr lang="en-US" sz="3200" b="1" dirty="0">
                <a:latin typeface="Comic Sans MS" panose="030F0902030302020204" pitchFamily="66" charset="0"/>
              </a:rPr>
              <a:t>Certification Path</a:t>
            </a:r>
          </a:p>
        </p:txBody>
      </p:sp>
      <p:pic>
        <p:nvPicPr>
          <p:cNvPr id="2050" name="Picture 2" descr="New Role-based Microsoft Azure Certification Path &#10;AZ-900 &#10;(Optional) &#10;Microsoft Azure &#10;Fundamentals Exam &#10;AZ-204 &#10;Developing &#10;Solutions for &#10;Microsoft Azure &#10;Azure &#10;Developer &#10;Associate &#10;AZ-400 &#10;Microsoft &#10;Azure DevOps &#10;Solutions Exam &#10;AZ-900 &#10;(Optional) &#10;Microsoft Azure &#10;Fundaments Exam &#10;AZ-104 &#10;Microsoft Azure &#10;Administrator &#10;Azure &#10;Administrator &#10;Associate &#10;AZ-400 &#10;Microsoft &#10;Azure DevOps &#10;Solutions Exam &#10;AZ-900 &#10;(Optional) &#10;Microsoft Azure &#10;Fundamentals Exam &#10;AZ-500 &#10;Microsoft Azure &#10;Security &#10;Technologies &#10;Azure Security &#10;Engineer &#10;Associate &#10;AZ-900 &#10;(Optional) &#10;Microsoft Azure &#10;Fundamentals Exam &#10;AZ-303 &#10;Microsoft Azure &#10;Architect Technologies &#10;Exam &#10;AZ-304 &#10;Microsoft Azure &#10;Architect Design &#10;Exam &#10;Azure &#10;Architect &#10;Expert &#10;DP-900 &#10;(Optional) &#10;Microsoft Azure &#10;Data Fundamentals &#10;DP-200 &#10;Implementing an &#10;Azure Data Solution &#10;DP-201 &#10;Designing an &#10;Azure Data Solution &#10;Data Engineer &#10;Associate &#10;Al-900 &#10;(Optional) &#10;Microsoft Azure Al &#10;Fundamentals &#10;Al-IOO &#10;Designing and &#10;Implementing an &#10;Azure Al Solution &#10;Azure A' &#10;Engineer &#10;Associate &#10;DP-900 &#10;(Optional) &#10;Microsoft Azure Data &#10;Fundamentals &#10;DP-IOO &#10;Designing and &#10;Implementing a &#10;Data Science &#10;Solution on Azure &#10;Data Scientist &#10;Associate &#10;Associate &#10;Al-900 &#10;(Optional) &#10;Microsoft Azure Al &#10;Fundamentals &#10;AZ-220 &#10;Microsoft Azure &#10;10T Developer &#10;Azure IOT &#10;Developer &#10;Specialty &#10;AZ-900 &#10;(Optional) &#10;Microsoft Azure &#10;Fundamentals Exam &#10;AZ-120 &#10;Planning and &#10;Administering Microsoft &#10;Azure for SAP Workloads &#10;Azure for SAP &#10;Workloads &#10;Specialty &#10;DP-900 &#10;(Optional) &#10;Microsoft Azure &#10;Data Fundamentals &#10;DP-300 &#10;Administering &#10;Relational Databases on &#10;Microsoft Azure &#10;Azure Database &#10;Administrator &#10;DevOps &#10;Engineer &#10;Associate &#10;WHIZLABS ">
            <a:extLst>
              <a:ext uri="{FF2B5EF4-FFF2-40B4-BE49-F238E27FC236}">
                <a16:creationId xmlns="" xmlns:a16="http://schemas.microsoft.com/office/drawing/2014/main" id="{26DD1939-8F22-1946-B621-2EE127FA46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3676" y="1081380"/>
            <a:ext cx="11419947" cy="488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8187E34-866B-E144-88C9-A0BC698E1A86}"/>
              </a:ext>
            </a:extLst>
          </p:cNvPr>
          <p:cNvSpPr txBox="1"/>
          <p:nvPr/>
        </p:nvSpPr>
        <p:spPr>
          <a:xfrm>
            <a:off x="8916744" y="6417865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Comic Sans MS" panose="030F0902030302020204" pitchFamily="66" charset="0"/>
              </a:rPr>
              <a:t>Created By : Abhishek Panda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9776705" y="5469308"/>
            <a:ext cx="2171430" cy="5640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2060"/>
                </a:solidFill>
              </a:rPr>
              <a:t>Azure Certification</a:t>
            </a:r>
            <a:endParaRPr lang="en-IN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76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202</TotalTime>
  <Words>293</Words>
  <Application>Microsoft Office PowerPoint</Application>
  <PresentationFormat>Widescreen</PresentationFormat>
  <Paragraphs>100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Bradley Hand</vt:lpstr>
      <vt:lpstr>Calibri</vt:lpstr>
      <vt:lpstr>Calibri Light</vt:lpstr>
      <vt:lpstr>Comic Sans MS</vt:lpstr>
      <vt:lpstr>Wingdings</vt:lpstr>
      <vt:lpstr>Retrospect</vt:lpstr>
      <vt:lpstr>  AZURE WORKSHOP</vt:lpstr>
      <vt:lpstr>Who am I ?</vt:lpstr>
      <vt:lpstr>WHY AZURE ?</vt:lpstr>
      <vt:lpstr>Growth Rate of Azure /AWS/ GCP</vt:lpstr>
      <vt:lpstr>   Valuable Azure Customers </vt:lpstr>
      <vt:lpstr>  Cloud Service Models</vt:lpstr>
      <vt:lpstr>   Must DO!!! Azure Certification Road-Map</vt:lpstr>
      <vt:lpstr>Roadmap to Azure</vt:lpstr>
      <vt:lpstr>   Azure- Certification Path</vt:lpstr>
      <vt:lpstr>PowerPoint Presentation</vt:lpstr>
      <vt:lpstr>Advance Certification</vt:lpstr>
      <vt:lpstr>Job Roles and Certification</vt:lpstr>
      <vt:lpstr>   Azure Badges</vt:lpstr>
      <vt:lpstr>Job Roles and Certification</vt:lpstr>
      <vt:lpstr>Role Based Certification</vt:lpstr>
      <vt:lpstr>Role Based Certification</vt:lpstr>
      <vt:lpstr>Salary for Azure Certified</vt:lpstr>
      <vt:lpstr>Job Openings for Azure Certified</vt:lpstr>
      <vt:lpstr>    Azure Services</vt:lpstr>
      <vt:lpstr>    Resources</vt:lpstr>
      <vt:lpstr>PowerPoint Presentation</vt:lpstr>
      <vt:lpstr>     Connect With Me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Insights</dc:title>
  <dc:creator>Abhishek Panda</dc:creator>
  <cp:lastModifiedBy>MURALI</cp:lastModifiedBy>
  <cp:revision>25</cp:revision>
  <dcterms:created xsi:type="dcterms:W3CDTF">2022-01-29T18:04:14Z</dcterms:created>
  <dcterms:modified xsi:type="dcterms:W3CDTF">2022-04-07T10:50:49Z</dcterms:modified>
</cp:coreProperties>
</file>